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3814" r:id="rId2"/>
    <p:sldId id="3813" r:id="rId3"/>
    <p:sldId id="3811" r:id="rId4"/>
    <p:sldId id="3812" r:id="rId5"/>
    <p:sldId id="3810" r:id="rId6"/>
    <p:sldId id="3809" r:id="rId7"/>
    <p:sldId id="3808" r:id="rId8"/>
    <p:sldId id="3807" r:id="rId9"/>
    <p:sldId id="3806" r:id="rId10"/>
    <p:sldId id="3805" r:id="rId11"/>
    <p:sldId id="3849" r:id="rId12"/>
    <p:sldId id="3804" r:id="rId13"/>
    <p:sldId id="3803" r:id="rId14"/>
    <p:sldId id="3850" r:id="rId15"/>
    <p:sldId id="3851" r:id="rId16"/>
    <p:sldId id="3802" r:id="rId17"/>
    <p:sldId id="3801" r:id="rId18"/>
    <p:sldId id="3800" r:id="rId19"/>
    <p:sldId id="3799" r:id="rId20"/>
    <p:sldId id="3798" r:id="rId21"/>
    <p:sldId id="3797" r:id="rId22"/>
    <p:sldId id="3796" r:id="rId23"/>
    <p:sldId id="3795" r:id="rId24"/>
    <p:sldId id="3793" r:id="rId25"/>
    <p:sldId id="3792" r:id="rId26"/>
    <p:sldId id="3791" r:id="rId27"/>
    <p:sldId id="3790" r:id="rId28"/>
    <p:sldId id="3789" r:id="rId29"/>
    <p:sldId id="3788" r:id="rId30"/>
    <p:sldId id="3787" r:id="rId31"/>
    <p:sldId id="3786" r:id="rId32"/>
    <p:sldId id="3785" r:id="rId33"/>
    <p:sldId id="3784" r:id="rId34"/>
    <p:sldId id="3783" r:id="rId35"/>
    <p:sldId id="3782" r:id="rId36"/>
    <p:sldId id="3781" r:id="rId37"/>
    <p:sldId id="3780" r:id="rId38"/>
    <p:sldId id="3779" r:id="rId39"/>
    <p:sldId id="3778" r:id="rId40"/>
    <p:sldId id="3777" r:id="rId41"/>
    <p:sldId id="3776" r:id="rId42"/>
    <p:sldId id="377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53"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D1C80-B952-4C67-B765-16FBE7B60D52}" type="datetimeFigureOut">
              <a:rPr lang="en-US" smtClean="0"/>
              <a:t>8/15/2025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25B77-A5E5-418E-917B-E33979E96C81}" type="slidenum">
              <a:rPr lang="en-US" smtClean="0"/>
              <a:t>‹#›</a:t>
            </a:fld>
            <a:endParaRPr lang="en-US"/>
          </a:p>
        </p:txBody>
      </p:sp>
    </p:spTree>
    <p:extLst>
      <p:ext uri="{BB962C8B-B14F-4D97-AF65-F5344CB8AC3E}">
        <p14:creationId xmlns:p14="http://schemas.microsoft.com/office/powerpoint/2010/main" val="2252585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368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2748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0782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8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714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5207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982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968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1669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706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3861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7956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342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EC050-7FAE-D185-513A-803223B602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3667B-479E-FC65-2B99-0725D4F1FE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EBABF-927D-1521-30BC-E95A431A5A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8E496B-B1C8-6011-9E43-2A927F50E65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0296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876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645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7624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3540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998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5317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363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10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3913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12C96-A8F2-97B4-3378-3B029EA48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56BF3-A7C9-FB70-3FC5-61F0509F1F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4141C-5F67-CD03-4D20-F6F1AD5483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2DD2AF-698C-E1E8-5D8B-C6AFB1C6C5C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1744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9464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0362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655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401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6595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818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9988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438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4067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9133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0878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6024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8695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510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1253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3675392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300688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274858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130268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651267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639295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116464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2533401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361394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571757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414100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58600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487323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450713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537002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77381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327448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0598876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886490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878815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2455658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885194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487151" y="6301231"/>
            <a:ext cx="540140" cy="428181"/>
          </a:xfrm>
          <a:prstGeom prst="rect">
            <a:avLst/>
          </a:prstGeom>
        </p:spPr>
        <p:txBody>
          <a:bodyPr vert="horz" lIns="0" tIns="0" rIns="91440" bIns="45720" rtlCol="0" anchor="t" anchorCtr="0"/>
          <a:lstStyle>
            <a:lvl1pPr algn="l">
              <a:defRPr sz="1600"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553622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616182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807751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7459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353057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1788985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3415962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4264418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4215194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605884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245663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742011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sz="1200">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307683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 uri="{C183D7F6-B498-43B3-948B-1728B52AA6E4}">
                <adec:decorative xmlns:adec="http://schemas.microsoft.com/office/drawing/2017/decorative" val="1"/>
              </a:ext>
            </a:extLst>
          </p:cNvPr>
          <p:cNvCxnSpPr>
            <a:cxnSpLocks/>
          </p:cNvCxnSpPr>
          <p:nvPr userDrawn="1"/>
        </p:nvCxnSpPr>
        <p:spPr>
          <a:xfrm>
            <a:off x="762651" y="1447796"/>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778101" y="537764"/>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5" name="Slide Number Placeholder 5">
            <a:extLst>
              <a:ext uri="{FF2B5EF4-FFF2-40B4-BE49-F238E27FC236}">
                <a16:creationId xmlns:a16="http://schemas.microsoft.com/office/drawing/2014/main" id="{CC9DC9BC-0E08-1A47-AB3C-D0D05F30B7A5}"/>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a:prstGeom prst="rect">
            <a:avLst/>
          </a:prstGeom>
        </p:spPr>
        <p:txBody>
          <a:bodyPr vert="horz" lIns="0" tIns="0" rIns="91440" bIns="45720" rtlCol="0" anchor="t" anchorCtr="0"/>
          <a:lstStyle>
            <a:lvl1pPr algn="l">
              <a:defRPr sz="1600" b="0" i="0">
                <a:solidFill>
                  <a:schemeClr val="tx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473166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8412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079634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0832630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53571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a:latin typeface="Oswald"/>
                <a:ea typeface="Noto Serif"/>
                <a:cs typeface="Noto Serif"/>
              </a:rPr>
              <a:t>Independent Student Who Is Single</a:t>
            </a:r>
            <a:br>
              <a:rPr lang="en-US" sz="5300" cap="none">
                <a:latin typeface="Oswald"/>
                <a:ea typeface="Noto Serif"/>
                <a:cs typeface="Noto Serif"/>
              </a:rPr>
            </a:br>
            <a:r>
              <a:rPr lang="en-US" sz="5300" cap="none">
                <a:latin typeface="Oswald"/>
                <a:ea typeface="Noto Serif"/>
                <a:cs typeface="Noto Serif"/>
              </a:rPr>
              <a:t>and a Non-Tax Filer </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a:xfrm>
            <a:off x="11448508" y="6311742"/>
            <a:ext cx="431638" cy="3116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7243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93156" y="264553"/>
            <a:ext cx="8520116"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altLang="en-US" sz="3600" cap="none" spc="0">
                <a:latin typeface="Oswald"/>
              </a:rPr>
              <a:t>Independent Student: </a:t>
            </a:r>
            <a:br>
              <a:rPr lang="en-US" altLang="en-US" sz="3600" cap="none" spc="0">
                <a:latin typeface="Oswald"/>
              </a:rPr>
            </a:br>
            <a:r>
              <a:rPr lang="en-US" altLang="en-US" sz="3600" cap="none" spc="0">
                <a:latin typeface="Oswald"/>
              </a:rPr>
              <a:t>Student Identity Information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3BC3178-1C31-563E-8C6B-FB3F339B6FB3}"/>
              </a:ext>
            </a:extLst>
          </p:cNvPr>
          <p:cNvSpPr txBox="1"/>
          <p:nvPr/>
        </p:nvSpPr>
        <p:spPr>
          <a:xfrm>
            <a:off x="676752" y="1726614"/>
            <a:ext cx="3786392" cy="294946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a continuation of the first page within the student section. The student can verify their mailing address on this part of the page. To update this information, the student must access their account settings on </a:t>
            </a:r>
            <a:r>
              <a:rPr kumimoji="0" lang="en-US" sz="1800" b="0" i="0" u="none" strike="noStrike" kern="1200" cap="none" spc="0" normalizeH="0" baseline="0" noProof="0" err="1">
                <a:ln>
                  <a:noFill/>
                </a:ln>
                <a:solidFill>
                  <a:srgbClr val="191918"/>
                </a:solidFill>
                <a:effectLst/>
                <a:uLnTx/>
                <a:uFillTx/>
                <a:latin typeface="Arial" panose="020B0604020202020204" pitchFamily="34" charset="0"/>
                <a:ea typeface="+mn-ea"/>
                <a:cs typeface="Arial" panose="020B0604020202020204" pitchFamily="34" charset="0"/>
              </a:rPr>
              <a:t>StudentAid.gov</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a:t>
            </a:r>
          </a:p>
        </p:txBody>
      </p:sp>
      <p:pic>
        <p:nvPicPr>
          <p:cNvPr id="6" name="Picture 5" descr="Screenshot continuation of the “Student Identity Information” section of the FAFSA form. The student’s permanent mailing address is displayed for the student to verify. ">
            <a:extLst>
              <a:ext uri="{FF2B5EF4-FFF2-40B4-BE49-F238E27FC236}">
                <a16:creationId xmlns:a16="http://schemas.microsoft.com/office/drawing/2014/main" id="{AA39604D-17AC-5377-4DB0-A89000B6F877}"/>
              </a:ext>
            </a:extLst>
          </p:cNvPr>
          <p:cNvPicPr>
            <a:picLocks noChangeAspect="1"/>
          </p:cNvPicPr>
          <p:nvPr/>
        </p:nvPicPr>
        <p:blipFill>
          <a:blip r:embed="rId3"/>
          <a:stretch>
            <a:fillRect/>
          </a:stretch>
        </p:blipFill>
        <p:spPr>
          <a:xfrm>
            <a:off x="4761183" y="1645623"/>
            <a:ext cx="6754065" cy="3566753"/>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42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DC86-B5B4-2AFF-B4EC-6642AE3A8133}"/>
              </a:ext>
            </a:extLst>
          </p:cNvPr>
          <p:cNvSpPr>
            <a:spLocks noGrp="1"/>
          </p:cNvSpPr>
          <p:nvPr>
            <p:ph type="title"/>
          </p:nvPr>
        </p:nvSpPr>
        <p:spPr>
          <a:xfrm>
            <a:off x="756331" y="376319"/>
            <a:ext cx="10517972" cy="798177"/>
          </a:xfrm>
        </p:spPr>
        <p:txBody>
          <a:bodyPr/>
          <a:lstStyle/>
          <a:p>
            <a:r>
              <a:rPr lang="en-US" sz="3600" cap="none"/>
              <a:t>Independent Student: State Of Residence</a:t>
            </a:r>
          </a:p>
        </p:txBody>
      </p:sp>
      <p:sp>
        <p:nvSpPr>
          <p:cNvPr id="4" name="TextBox 3">
            <a:extLst>
              <a:ext uri="{FF2B5EF4-FFF2-40B4-BE49-F238E27FC236}">
                <a16:creationId xmlns:a16="http://schemas.microsoft.com/office/drawing/2014/main" id="{045FE4A0-5824-E1C3-179F-5275A422E51E}"/>
              </a:ext>
            </a:extLst>
          </p:cNvPr>
          <p:cNvSpPr txBox="1"/>
          <p:nvPr/>
        </p:nvSpPr>
        <p:spPr>
          <a:xfrm>
            <a:off x="675911" y="1733853"/>
            <a:ext cx="3809003" cy="21184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student is asked about their state of residence. The student selects the state from a drop-down box and provides the month and year when they became a resident. </a:t>
            </a:r>
          </a:p>
        </p:txBody>
      </p:sp>
      <p:pic>
        <p:nvPicPr>
          <p:cNvPr id="5" name="Picture 4" descr="Screenshot continuation of the “Student Identity Information” section, which has a drop-down menu for the student to select their state of residence. There is a text box for the student to enter the month and year they became a resident of that state.">
            <a:extLst>
              <a:ext uri="{FF2B5EF4-FFF2-40B4-BE49-F238E27FC236}">
                <a16:creationId xmlns:a16="http://schemas.microsoft.com/office/drawing/2014/main" id="{7D627C22-0E13-4872-4F17-9DD556F4CFCD}"/>
              </a:ext>
            </a:extLst>
          </p:cNvPr>
          <p:cNvPicPr>
            <a:picLocks noChangeAspect="1"/>
          </p:cNvPicPr>
          <p:nvPr/>
        </p:nvPicPr>
        <p:blipFill>
          <a:blip r:embed="rId2"/>
          <a:stretch>
            <a:fillRect/>
          </a:stretch>
        </p:blipFill>
        <p:spPr>
          <a:xfrm>
            <a:off x="4846746" y="1457269"/>
            <a:ext cx="6597543" cy="3619820"/>
          </a:xfrm>
          <a:prstGeom prst="rect">
            <a:avLst/>
          </a:prstGeom>
          <a:ln>
            <a:solidFill>
              <a:schemeClr val="accent1"/>
            </a:solidFill>
          </a:ln>
        </p:spPr>
      </p:pic>
      <p:sp>
        <p:nvSpPr>
          <p:cNvPr id="3" name="Slide Number Placeholder 2">
            <a:extLst>
              <a:ext uri="{FF2B5EF4-FFF2-40B4-BE49-F238E27FC236}">
                <a16:creationId xmlns:a16="http://schemas.microsoft.com/office/drawing/2014/main" id="{5B0A892F-F950-B138-E58E-FE2C62A62F1B}"/>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1933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39" y="53122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Provide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3" name="TextBox 2">
            <a:extLst>
              <a:ext uri="{FF2B5EF4-FFF2-40B4-BE49-F238E27FC236}">
                <a16:creationId xmlns:a16="http://schemas.microsoft.com/office/drawing/2014/main" id="{AB63840C-F480-9AAE-BF94-4860C16CD3DC}"/>
              </a:ext>
            </a:extLst>
          </p:cNvPr>
          <p:cNvSpPr txBox="1"/>
          <p:nvPr/>
        </p:nvSpPr>
        <p:spPr>
          <a:xfrm>
            <a:off x="695246" y="1725808"/>
            <a:ext cx="3920298"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page informs the student about consent, approval, and the use of federal tax information. By providing consent and approval, the student’s federal tax information is transferred directly from the IRS into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to help complete the "Your Finances" section.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10" name="Picture 9" descr="Screenshot of the consent and approval page for the retrieval and disclosure of federal tax information. A numbered list of statements defines what the student is affirming and giving consent and approval to.">
            <a:extLst>
              <a:ext uri="{FF2B5EF4-FFF2-40B4-BE49-F238E27FC236}">
                <a16:creationId xmlns:a16="http://schemas.microsoft.com/office/drawing/2014/main" id="{A664E2FB-AD88-61C0-A2AD-19F8F7C1F76D}"/>
              </a:ext>
            </a:extLst>
          </p:cNvPr>
          <p:cNvPicPr>
            <a:picLocks noChangeAspect="1"/>
          </p:cNvPicPr>
          <p:nvPr/>
        </p:nvPicPr>
        <p:blipFill>
          <a:blip r:embed="rId3"/>
          <a:stretch>
            <a:fillRect/>
          </a:stretch>
        </p:blipFill>
        <p:spPr>
          <a:xfrm>
            <a:off x="5345385" y="1458135"/>
            <a:ext cx="5346870" cy="4817651"/>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302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705028" y="259654"/>
            <a:ext cx="9771976"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altLang="en-US" sz="3600" cap="none" spc="0">
                <a:latin typeface="Oswald"/>
              </a:rPr>
              <a:t>Independent Student: Provide Consent and Approval (Continued)</a:t>
            </a:r>
            <a:endParaRPr kumimoji="0" lang="en-US" altLang="en-US" sz="3600" b="1" i="0" u="none" strike="noStrike" kern="1200" cap="none" spc="0" normalizeH="0" baseline="0" noProof="0">
              <a:ln>
                <a:noFill/>
              </a:ln>
              <a:effectLst/>
              <a:uLnTx/>
              <a:uFillTx/>
              <a:latin typeface="Oswald"/>
              <a:ea typeface="+mn-ea"/>
              <a:cs typeface="+mn-cs"/>
            </a:endParaRPr>
          </a:p>
        </p:txBody>
      </p:sp>
      <p:pic>
        <p:nvPicPr>
          <p:cNvPr id="7" name="Picture 6" descr="Screenshot continuation of the consent and approval page. The remaining items of the numbered list of statements define what the student is affirming and giving consent and approval to.">
            <a:extLst>
              <a:ext uri="{FF2B5EF4-FFF2-40B4-BE49-F238E27FC236}">
                <a16:creationId xmlns:a16="http://schemas.microsoft.com/office/drawing/2014/main" id="{8F548C2F-6D0F-9AAF-57C8-236D2D16D530}"/>
              </a:ext>
            </a:extLst>
          </p:cNvPr>
          <p:cNvPicPr>
            <a:picLocks noChangeAspect="1"/>
          </p:cNvPicPr>
          <p:nvPr/>
        </p:nvPicPr>
        <p:blipFill>
          <a:blip r:embed="rId3"/>
          <a:stretch>
            <a:fillRect/>
          </a:stretch>
        </p:blipFill>
        <p:spPr>
          <a:xfrm>
            <a:off x="1556657" y="3188166"/>
            <a:ext cx="4193535" cy="3370119"/>
          </a:xfrm>
          <a:prstGeom prst="rect">
            <a:avLst/>
          </a:prstGeom>
          <a:ln>
            <a:solidFill>
              <a:srgbClr val="0070C0"/>
            </a:solidFill>
          </a:ln>
        </p:spPr>
      </p:pic>
      <p:pic>
        <p:nvPicPr>
          <p:cNvPr id="10" name="Picture 9" descr="Screenshot continuation of the consent and approval page. Frequently asked questions appear, which the student can expand or collapse: who should provide consent and approval, if a spouse has to provide consent and approval if they’re married and didn’t file a joint tax return, what happens after consent and approval are provided, and what happens if consent and approval are declined. Below that, there are buttons for the student to “Approve” or “Decline” their consent and approval.">
            <a:extLst>
              <a:ext uri="{FF2B5EF4-FFF2-40B4-BE49-F238E27FC236}">
                <a16:creationId xmlns:a16="http://schemas.microsoft.com/office/drawing/2014/main" id="{3BF463CF-8E8D-D98F-759B-668362A413C1}"/>
              </a:ext>
            </a:extLst>
          </p:cNvPr>
          <p:cNvPicPr>
            <a:picLocks noChangeAspect="1"/>
          </p:cNvPicPr>
          <p:nvPr/>
        </p:nvPicPr>
        <p:blipFill>
          <a:blip r:embed="rId4"/>
          <a:stretch>
            <a:fillRect/>
          </a:stretch>
        </p:blipFill>
        <p:spPr>
          <a:xfrm>
            <a:off x="6251201" y="3151031"/>
            <a:ext cx="3741886" cy="3392091"/>
          </a:xfrm>
          <a:prstGeom prst="rect">
            <a:avLst/>
          </a:prstGeom>
          <a:ln>
            <a:solidFill>
              <a:srgbClr val="0070C0"/>
            </a:solidFill>
          </a:ln>
        </p:spPr>
      </p:pic>
      <p:sp>
        <p:nvSpPr>
          <p:cNvPr id="2" name="TextBox 1">
            <a:extLst>
              <a:ext uri="{FF2B5EF4-FFF2-40B4-BE49-F238E27FC236}">
                <a16:creationId xmlns:a16="http://schemas.microsoft.com/office/drawing/2014/main" id="{BDDD2E36-06AC-E210-0B8A-1415AB8BB6D4}"/>
              </a:ext>
            </a:extLst>
          </p:cNvPr>
          <p:cNvSpPr txBox="1"/>
          <p:nvPr/>
        </p:nvSpPr>
        <p:spPr>
          <a:xfrm>
            <a:off x="695245" y="1736944"/>
            <a:ext cx="11039555"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consent and approval page. Frequently asked questions about consent and approval are provided that the student can expand and collapse. The student selects "Approve" to provide consent and approval and is taken to the next page.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27064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D18D-ABE4-60FE-4852-A3C8159CB883}"/>
              </a:ext>
            </a:extLst>
          </p:cNvPr>
          <p:cNvSpPr>
            <a:spLocks noGrp="1"/>
          </p:cNvSpPr>
          <p:nvPr>
            <p:ph type="title"/>
          </p:nvPr>
        </p:nvSpPr>
        <p:spPr>
          <a:xfrm>
            <a:off x="745443" y="374475"/>
            <a:ext cx="9649754" cy="798177"/>
          </a:xfrm>
        </p:spPr>
        <p:txBody>
          <a:bodyPr/>
          <a:lstStyle/>
          <a:p>
            <a:r>
              <a:rPr lang="en-US" sz="3600" cap="none"/>
              <a:t>Independent Student: Imports IRS Information</a:t>
            </a:r>
          </a:p>
        </p:txBody>
      </p:sp>
      <p:sp>
        <p:nvSpPr>
          <p:cNvPr id="5" name="TextBox 4">
            <a:extLst>
              <a:ext uri="{FF2B5EF4-FFF2-40B4-BE49-F238E27FC236}">
                <a16:creationId xmlns:a16="http://schemas.microsoft.com/office/drawing/2014/main" id="{5490DDAC-4859-DAA7-1AF0-DDD049B47597}"/>
              </a:ext>
            </a:extLst>
          </p:cNvPr>
          <p:cNvSpPr txBox="1"/>
          <p:nvPr/>
        </p:nvSpPr>
        <p:spPr>
          <a:xfrm>
            <a:off x="686775" y="1717341"/>
            <a:ext cx="10960939"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page imports the student’s federal tax information by directly transferring it from the IRS into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to help complete the "Your Finances" section.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of the data import page for the student’s federal tax information from the IRS, where their information is being directly transferred from the IRS into their FAFSA form. The student is informed they should not leave this page while their information is being loaded into their application.">
            <a:extLst>
              <a:ext uri="{FF2B5EF4-FFF2-40B4-BE49-F238E27FC236}">
                <a16:creationId xmlns:a16="http://schemas.microsoft.com/office/drawing/2014/main" id="{4B81E6A5-8B8A-6D23-CB4F-4532D170511F}"/>
              </a:ext>
            </a:extLst>
          </p:cNvPr>
          <p:cNvPicPr>
            <a:picLocks noChangeAspect="1"/>
          </p:cNvPicPr>
          <p:nvPr/>
        </p:nvPicPr>
        <p:blipFill>
          <a:blip r:embed="rId2"/>
          <a:stretch>
            <a:fillRect/>
          </a:stretch>
        </p:blipFill>
        <p:spPr>
          <a:xfrm>
            <a:off x="1893993" y="2894399"/>
            <a:ext cx="8406436" cy="3403833"/>
          </a:xfrm>
          <a:prstGeom prst="rect">
            <a:avLst/>
          </a:prstGeom>
          <a:ln>
            <a:solidFill>
              <a:schemeClr val="accent1"/>
            </a:solidFill>
          </a:ln>
        </p:spPr>
      </p:pic>
      <p:sp>
        <p:nvSpPr>
          <p:cNvPr id="3" name="Slide Number Placeholder 2">
            <a:extLst>
              <a:ext uri="{FF2B5EF4-FFF2-40B4-BE49-F238E27FC236}">
                <a16:creationId xmlns:a16="http://schemas.microsoft.com/office/drawing/2014/main" id="{F241D80E-E7FD-60F4-5AC7-A08FCEC4DC94}"/>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18703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511D3-B104-17F8-1C5B-632F57FB1F12}"/>
              </a:ext>
            </a:extLst>
          </p:cNvPr>
          <p:cNvSpPr>
            <a:spLocks noGrp="1"/>
          </p:cNvSpPr>
          <p:nvPr>
            <p:ph type="title"/>
          </p:nvPr>
        </p:nvSpPr>
        <p:spPr>
          <a:xfrm>
            <a:off x="778101" y="157162"/>
            <a:ext cx="10891385" cy="1178779"/>
          </a:xfrm>
        </p:spPr>
        <p:txBody>
          <a:bodyPr/>
          <a:lstStyle/>
          <a:p>
            <a:r>
              <a:rPr lang="en-US" sz="3600" cap="none"/>
              <a:t>Independent Student: </a:t>
            </a:r>
            <a:br>
              <a:rPr lang="en-US" sz="3600" cap="none"/>
            </a:br>
            <a:r>
              <a:rPr lang="en-US" sz="3600" cap="none"/>
              <a:t>Imports IRS Information (Continued)</a:t>
            </a:r>
          </a:p>
        </p:txBody>
      </p:sp>
      <p:sp>
        <p:nvSpPr>
          <p:cNvPr id="5" name="TextBox 4">
            <a:extLst>
              <a:ext uri="{FF2B5EF4-FFF2-40B4-BE49-F238E27FC236}">
                <a16:creationId xmlns:a16="http://schemas.microsoft.com/office/drawing/2014/main" id="{1D925094-CCE6-A860-CDB5-32B6E2458737}"/>
              </a:ext>
            </a:extLst>
          </p:cNvPr>
          <p:cNvSpPr txBox="1"/>
          <p:nvPr/>
        </p:nvSpPr>
        <p:spPr>
          <a:xfrm>
            <a:off x="695245" y="1725808"/>
            <a:ext cx="10974241"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page displays the results from the IRS import for the student. For this scenario, the student is starting a new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and there is no federal tax information available from the IRS.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of the results from the data import page. The student is informed that their information was not received. They may have to manually enter in their tax information into the Finances section.">
            <a:extLst>
              <a:ext uri="{FF2B5EF4-FFF2-40B4-BE49-F238E27FC236}">
                <a16:creationId xmlns:a16="http://schemas.microsoft.com/office/drawing/2014/main" id="{847267FF-6A91-AA64-B54B-23A711D7498A}"/>
              </a:ext>
            </a:extLst>
          </p:cNvPr>
          <p:cNvPicPr>
            <a:picLocks noChangeAspect="1"/>
          </p:cNvPicPr>
          <p:nvPr/>
        </p:nvPicPr>
        <p:blipFill>
          <a:blip r:embed="rId2"/>
          <a:stretch>
            <a:fillRect/>
          </a:stretch>
        </p:blipFill>
        <p:spPr>
          <a:xfrm>
            <a:off x="2783422" y="2950443"/>
            <a:ext cx="6880742" cy="3550592"/>
          </a:xfrm>
          <a:prstGeom prst="rect">
            <a:avLst/>
          </a:prstGeom>
          <a:ln>
            <a:solidFill>
              <a:srgbClr val="0070C0"/>
            </a:solidFill>
          </a:ln>
        </p:spPr>
      </p:pic>
      <p:sp>
        <p:nvSpPr>
          <p:cNvPr id="3" name="Slide Number Placeholder 2">
            <a:extLst>
              <a:ext uri="{FF2B5EF4-FFF2-40B4-BE49-F238E27FC236}">
                <a16:creationId xmlns:a16="http://schemas.microsoft.com/office/drawing/2014/main" id="{9E3D9649-F167-3341-EE74-95747352B86D}"/>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1584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9641" y="53303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Independent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3" name="TextBox 2">
            <a:extLst>
              <a:ext uri="{FF2B5EF4-FFF2-40B4-BE49-F238E27FC236}">
                <a16:creationId xmlns:a16="http://schemas.microsoft.com/office/drawing/2014/main" id="{77465A54-FD17-191D-C90E-380D5A545FC0}"/>
              </a:ext>
            </a:extLst>
          </p:cNvPr>
          <p:cNvSpPr txBox="1"/>
          <p:nvPr/>
        </p:nvSpPr>
        <p:spPr>
          <a:xfrm>
            <a:off x="658325" y="1714582"/>
            <a:ext cx="11582400" cy="456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"Your Personal Circumstances"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7" name="Picture 6" descr="Screenshot of the introduction page to the “Your Personal Circumstances” section. The student is reminded that the information they provide can affect their eligibility for federal student aid and that additional information from other people may be required based on the answers given.">
            <a:extLst>
              <a:ext uri="{FF2B5EF4-FFF2-40B4-BE49-F238E27FC236}">
                <a16:creationId xmlns:a16="http://schemas.microsoft.com/office/drawing/2014/main" id="{A4F8B508-0362-ED04-E521-284883C3C7DD}"/>
              </a:ext>
            </a:extLst>
          </p:cNvPr>
          <p:cNvPicPr>
            <a:picLocks noChangeAspect="1"/>
          </p:cNvPicPr>
          <p:nvPr/>
        </p:nvPicPr>
        <p:blipFill>
          <a:blip r:embed="rId3"/>
          <a:stretch>
            <a:fillRect/>
          </a:stretch>
        </p:blipFill>
        <p:spPr>
          <a:xfrm>
            <a:off x="2009548" y="2597147"/>
            <a:ext cx="8172903" cy="390388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5194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3122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3" name="TextBox 2">
            <a:extLst>
              <a:ext uri="{FF2B5EF4-FFF2-40B4-BE49-F238E27FC236}">
                <a16:creationId xmlns:a16="http://schemas.microsoft.com/office/drawing/2014/main" id="{07124741-882B-EDA9-BC7A-ED16A16800A8}"/>
              </a:ext>
            </a:extLst>
          </p:cNvPr>
          <p:cNvSpPr txBox="1"/>
          <p:nvPr/>
        </p:nvSpPr>
        <p:spPr>
          <a:xfrm>
            <a:off x="680956" y="1726033"/>
            <a:ext cx="3901930"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their marital status. The student selects the "Single (never married)"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of the first page of the “Your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EF318987-1E44-EFB5-7C1E-BD29F06D26F6}"/>
              </a:ext>
            </a:extLst>
          </p:cNvPr>
          <p:cNvPicPr>
            <a:picLocks noChangeAspect="1"/>
          </p:cNvPicPr>
          <p:nvPr/>
        </p:nvPicPr>
        <p:blipFill>
          <a:blip r:embed="rId3"/>
          <a:stretch>
            <a:fillRect/>
          </a:stretch>
        </p:blipFill>
        <p:spPr>
          <a:xfrm>
            <a:off x="4798355" y="1458135"/>
            <a:ext cx="6311636" cy="4408239"/>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5184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3803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College or Career School Plans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914C9BB3-F893-1297-D480-A8C4B609AEED}"/>
              </a:ext>
            </a:extLst>
          </p:cNvPr>
          <p:cNvSpPr txBox="1"/>
          <p:nvPr/>
        </p:nvSpPr>
        <p:spPr>
          <a:xfrm>
            <a:off x="681797" y="1718723"/>
            <a:ext cx="4107917"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The student is asked about their college grade level for the 2026–27 school year and if the student will have their first bachelor’s degree. The student selects "First year (freshman)" and "No" to the question about the student’s first bachelor’s degree.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10" name="Picture 9" descr="Screenshot continuation of the “Your Personal Circumstances” section, which asks the student what college grade level they will be beginning in the 2026–27 school year. Below that, the student is asked if they will have their first bachelor’s degree when the school year begins. ">
            <a:extLst>
              <a:ext uri="{FF2B5EF4-FFF2-40B4-BE49-F238E27FC236}">
                <a16:creationId xmlns:a16="http://schemas.microsoft.com/office/drawing/2014/main" id="{152CFB5D-F544-BB47-421D-45A8911073AD}"/>
              </a:ext>
            </a:extLst>
          </p:cNvPr>
          <p:cNvPicPr>
            <a:picLocks noChangeAspect="1"/>
          </p:cNvPicPr>
          <p:nvPr/>
        </p:nvPicPr>
        <p:blipFill>
          <a:blip r:embed="rId3"/>
          <a:stretch>
            <a:fillRect/>
          </a:stretch>
        </p:blipFill>
        <p:spPr>
          <a:xfrm>
            <a:off x="5181600" y="1464940"/>
            <a:ext cx="5765375" cy="4412535"/>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9250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45654" y="542115"/>
            <a:ext cx="11546345"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65983EF7-AF33-41BC-AB2D-085A62A9043F}"/>
              </a:ext>
            </a:extLst>
          </p:cNvPr>
          <p:cNvSpPr txBox="1"/>
          <p:nvPr/>
        </p:nvSpPr>
        <p:spPr>
          <a:xfrm>
            <a:off x="681797" y="1725970"/>
            <a:ext cx="4504533"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The student is asked if any of the listed personal circumstances apply. The student selects "None of these apply."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Your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a:extLst>
              <a:ext uri="{FF2B5EF4-FFF2-40B4-BE49-F238E27FC236}">
                <a16:creationId xmlns:a16="http://schemas.microsoft.com/office/drawing/2014/main" id="{553628C6-AB49-D6F7-1558-1297B3D86135}"/>
              </a:ext>
            </a:extLst>
          </p:cNvPr>
          <p:cNvPicPr>
            <a:picLocks noChangeAspect="1"/>
          </p:cNvPicPr>
          <p:nvPr/>
        </p:nvPicPr>
        <p:blipFill>
          <a:blip r:embed="rId3"/>
          <a:stretch>
            <a:fillRect/>
          </a:stretch>
        </p:blipFill>
        <p:spPr>
          <a:xfrm>
            <a:off x="5464102" y="1458135"/>
            <a:ext cx="5104437" cy="479065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7244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727" y="529629"/>
            <a:ext cx="10454702"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FAFSA</a:t>
            </a:r>
            <a:r>
              <a:rPr lang="en-US" altLang="en-US" sz="3600" b="1" cap="none" spc="0" baseline="30000">
                <a:latin typeface="+mn-lt"/>
              </a:rPr>
              <a:t>®</a:t>
            </a:r>
            <a:r>
              <a:rPr lang="en-US" altLang="en-US" sz="3600" cap="none" spc="0">
                <a:latin typeface="Oswald"/>
              </a:rPr>
              <a:t> Form Landing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BCA81C6-F3D0-6185-F4E4-43EAFEAF2550}"/>
              </a:ext>
            </a:extLst>
          </p:cNvPr>
          <p:cNvSpPr txBox="1"/>
          <p:nvPr/>
        </p:nvSpPr>
        <p:spPr>
          <a:xfrm>
            <a:off x="668805" y="1726173"/>
            <a:ext cx="4405219" cy="2949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the main </a:t>
            </a:r>
            <a:r>
              <a:rPr kumimoji="0" lang="en-US" alt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FAFSA</a:t>
            </a:r>
            <a:r>
              <a:rPr kumimoji="0" lang="en-US" alt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alt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landing page. On this page, students are </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directed to "Start New Form," "Edit Existing Form," or "Accept an Invitation." For this section of the presentation, the student is beginning a new application.</a:t>
            </a:r>
            <a:endParaRPr kumimoji="0" lang="en-US" alt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FAFSA landing page. Buttons display the option to “Start New Form,” “Edit Existing Forms,” or “Accept an Invitation.” ">
            <a:extLst>
              <a:ext uri="{FF2B5EF4-FFF2-40B4-BE49-F238E27FC236}">
                <a16:creationId xmlns:a16="http://schemas.microsoft.com/office/drawing/2014/main" id="{9BCB489A-412C-8AC5-6D37-61034CC15817}"/>
              </a:ext>
            </a:extLst>
          </p:cNvPr>
          <p:cNvPicPr>
            <a:picLocks noChangeAspect="1"/>
          </p:cNvPicPr>
          <p:nvPr/>
        </p:nvPicPr>
        <p:blipFill>
          <a:blip r:embed="rId3"/>
          <a:stretch>
            <a:fillRect/>
          </a:stretch>
        </p:blipFill>
        <p:spPr>
          <a:xfrm>
            <a:off x="5402314" y="1447204"/>
            <a:ext cx="4676406" cy="4833060"/>
          </a:xfrm>
          <a:prstGeom prst="rect">
            <a:avLst/>
          </a:prstGeom>
          <a:ln>
            <a:solidFill>
              <a:srgbClr val="0070C0"/>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1123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Homelessness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E5CF96FD-CB93-44F2-3F12-EE1AE3F38155}"/>
              </a:ext>
            </a:extLst>
          </p:cNvPr>
          <p:cNvSpPr txBox="1"/>
          <p:nvPr/>
        </p:nvSpPr>
        <p:spPr>
          <a:xfrm>
            <a:off x="681317" y="1714500"/>
            <a:ext cx="10487425" cy="456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if they were homeless or at risk of being homeless. The student selects "No."</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11" name="Picture 10" descr="Screenshot continuation of the “Your Personal Circumstances” section, which asks the student if they were unaccompanied and either homeless or self-supporting and at risk for homelessness on or after July 1, 2025.">
            <a:extLst>
              <a:ext uri="{FF2B5EF4-FFF2-40B4-BE49-F238E27FC236}">
                <a16:creationId xmlns:a16="http://schemas.microsoft.com/office/drawing/2014/main" id="{8FE995EE-0665-D41A-2C65-69BB85CFE524}"/>
              </a:ext>
            </a:extLst>
          </p:cNvPr>
          <p:cNvPicPr>
            <a:picLocks noChangeAspect="1"/>
          </p:cNvPicPr>
          <p:nvPr/>
        </p:nvPicPr>
        <p:blipFill>
          <a:blip r:embed="rId3"/>
          <a:stretch>
            <a:fillRect/>
          </a:stretch>
        </p:blipFill>
        <p:spPr>
          <a:xfrm>
            <a:off x="1721656" y="2590250"/>
            <a:ext cx="8748688" cy="3710982"/>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1824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Dependency Status: Independent Student</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86909" y="1727379"/>
            <a:ext cx="10757380"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Because the student’s date of birth is before Jan. 1, 2003, the student is considered an independent student. The student is not required to provide information about their parents due to this status.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endParaRPr>
          </a:p>
        </p:txBody>
      </p:sp>
      <p:pic>
        <p:nvPicPr>
          <p:cNvPr id="6" name="Picture 5" descr="Screenshot that informs the student that, based on their answers in the previous section, they are determined to be an independent student. Below that, the student is informed they will not need to provide information about their parents to complete their FAFSA form.">
            <a:extLst>
              <a:ext uri="{FF2B5EF4-FFF2-40B4-BE49-F238E27FC236}">
                <a16:creationId xmlns:a16="http://schemas.microsoft.com/office/drawing/2014/main" id="{23E4F6F5-5D63-ADDB-B648-EAD7268A2FBE}"/>
              </a:ext>
            </a:extLst>
          </p:cNvPr>
          <p:cNvPicPr>
            <a:picLocks noChangeAspect="1"/>
          </p:cNvPicPr>
          <p:nvPr/>
        </p:nvPicPr>
        <p:blipFill>
          <a:blip r:embed="rId3"/>
          <a:stretch>
            <a:fillRect/>
          </a:stretch>
        </p:blipFill>
        <p:spPr>
          <a:xfrm>
            <a:off x="2257738" y="2858532"/>
            <a:ext cx="7676524" cy="344270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6950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Independent Student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86909" y="1713091"/>
            <a:ext cx="10764862" cy="456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"Student Demographics"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of the introduction to the “Student Demographics” section, which informs the student that the next series of pages will ask about their background and family. ">
            <a:extLst>
              <a:ext uri="{FF2B5EF4-FFF2-40B4-BE49-F238E27FC236}">
                <a16:creationId xmlns:a16="http://schemas.microsoft.com/office/drawing/2014/main" id="{FB323515-78F5-5E60-4CAA-E9E082151502}"/>
              </a:ext>
            </a:extLst>
          </p:cNvPr>
          <p:cNvPicPr>
            <a:picLocks noChangeAspect="1"/>
          </p:cNvPicPr>
          <p:nvPr/>
        </p:nvPicPr>
        <p:blipFill>
          <a:blip r:embed="rId3"/>
          <a:stretch>
            <a:fillRect/>
          </a:stretch>
        </p:blipFill>
        <p:spPr>
          <a:xfrm>
            <a:off x="1890032" y="2697874"/>
            <a:ext cx="8411935" cy="3493407"/>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3965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266"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Demographic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86910" y="1714668"/>
            <a:ext cx="3123090"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The student is asked to identify their sex. The student selects </a:t>
            </a:r>
            <a:r>
              <a:rPr kumimoji="0" lang="en-US" sz="1800" b="0" i="0" u="none" strike="noStrike" kern="1200" cap="none" spc="0" normalizeH="0" baseline="0" noProof="0">
                <a:ln>
                  <a:noFill/>
                </a:ln>
                <a:solidFill>
                  <a:srgbClr val="191918"/>
                </a:solidFill>
                <a:effectLst/>
                <a:uLnTx/>
                <a:uFillTx/>
                <a:latin typeface="Arial"/>
                <a:ea typeface="Calibri"/>
                <a:cs typeface="Calibri"/>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Male.</a:t>
            </a:r>
            <a:r>
              <a:rPr kumimoji="0" lang="en-US" sz="1800" b="0" i="0" u="none" strike="noStrike" kern="1200" cap="none" spc="0" normalizeH="0" baseline="0" noProof="0">
                <a:ln>
                  <a:noFill/>
                </a:ln>
                <a:solidFill>
                  <a:srgbClr val="191918"/>
                </a:solidFill>
                <a:effectLst/>
                <a:uLnTx/>
                <a:uFillTx/>
                <a:latin typeface="Arial"/>
                <a:ea typeface="Calibri"/>
                <a:cs typeface="Calibri"/>
              </a:rPr>
              <a:t>"</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first page of the “Student Demographics” section. The student is informed the questions are for research purposes only and will not affect federal student aid eligibility. Below that, the student is asked to select their sex.">
            <a:extLst>
              <a:ext uri="{FF2B5EF4-FFF2-40B4-BE49-F238E27FC236}">
                <a16:creationId xmlns:a16="http://schemas.microsoft.com/office/drawing/2014/main" id="{549972CA-B70F-4FA3-BE84-0BE407A04E12}"/>
              </a:ext>
            </a:extLst>
          </p:cNvPr>
          <p:cNvPicPr>
            <a:picLocks noChangeAspect="1"/>
          </p:cNvPicPr>
          <p:nvPr/>
        </p:nvPicPr>
        <p:blipFill>
          <a:blip r:embed="rId3"/>
          <a:stretch>
            <a:fillRect/>
          </a:stretch>
        </p:blipFill>
        <p:spPr>
          <a:xfrm>
            <a:off x="3810000" y="1468196"/>
            <a:ext cx="7134572" cy="423591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2229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C5EC2-357B-8B83-35F0-66CCE51C22AC}"/>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C0B45CF-7C1E-998B-8A6A-D12149592718}"/>
              </a:ext>
            </a:extLst>
          </p:cNvPr>
          <p:cNvSpPr txBox="1">
            <a:spLocks noGrp="1"/>
          </p:cNvSpPr>
          <p:nvPr>
            <p:ph type="title" idx="4294967295"/>
          </p:nvPr>
        </p:nvSpPr>
        <p:spPr>
          <a:xfrm>
            <a:off x="653754"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Race and Ethnicity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30E589A-77B4-5718-55C6-645C812113F6}"/>
              </a:ext>
            </a:extLst>
          </p:cNvPr>
          <p:cNvSpPr txBox="1"/>
          <p:nvPr/>
        </p:nvSpPr>
        <p:spPr>
          <a:xfrm>
            <a:off x="675526" y="1716812"/>
            <a:ext cx="4045330"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to identify their race. The student selects the checkboxes that apply. After making a selection, a second drop-down box appears, and the student selects the checkboxes that apply.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Student Demographics” section. The student is informed the questions are for research purposes only and will not affect federal student aid eligibility. Below that, the student is asked to select their race: “American Indian or Alaska Native,” “Asian,” “Black or African American,” “Hispanic or Latino,” “Middle Eastern or North African,” “Native Hawaiian or Pacific Islander,” “White,” or “prefer not to answer.” A secondary drop-down of options is displayed after the student selects their response.">
            <a:extLst>
              <a:ext uri="{FF2B5EF4-FFF2-40B4-BE49-F238E27FC236}">
                <a16:creationId xmlns:a16="http://schemas.microsoft.com/office/drawing/2014/main" id="{14D24D7E-3B74-DF8D-1BBB-6D4B8D0E34E1}"/>
              </a:ext>
            </a:extLst>
          </p:cNvPr>
          <p:cNvPicPr>
            <a:picLocks noChangeAspect="1"/>
          </p:cNvPicPr>
          <p:nvPr/>
        </p:nvPicPr>
        <p:blipFill>
          <a:blip r:embed="rId3"/>
          <a:stretch>
            <a:fillRect/>
          </a:stretch>
        </p:blipFill>
        <p:spPr>
          <a:xfrm>
            <a:off x="5413677" y="1468196"/>
            <a:ext cx="3577924" cy="5023274"/>
          </a:xfrm>
          <a:prstGeom prst="rect">
            <a:avLst/>
          </a:prstGeom>
          <a:ln>
            <a:solidFill>
              <a:schemeClr val="accent1"/>
            </a:solidFill>
          </a:ln>
        </p:spPr>
      </p:pic>
      <p:sp>
        <p:nvSpPr>
          <p:cNvPr id="5" name="Slide Number Placeholder 4">
            <a:extLst>
              <a:ext uri="{FF2B5EF4-FFF2-40B4-BE49-F238E27FC236}">
                <a16:creationId xmlns:a16="http://schemas.microsoft.com/office/drawing/2014/main" id="{CE469AFC-7DDF-9DA6-224C-8950C55D34FB}"/>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6774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266"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Citizenship Status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74031" y="1725970"/>
            <a:ext cx="11104312" cy="456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their citizenship status. The student selects the "U.S. citizen or national"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Student Demographics” section, which asks the student to select the correct citizenship status: “U.S. citizen or national,” “Eligible noncitizen,” or “Neither U.S. citizen nor eligible noncitizen.”">
            <a:extLst>
              <a:ext uri="{FF2B5EF4-FFF2-40B4-BE49-F238E27FC236}">
                <a16:creationId xmlns:a16="http://schemas.microsoft.com/office/drawing/2014/main" id="{03ADED1C-5B9B-4369-C69C-1E226F848667}"/>
              </a:ext>
            </a:extLst>
          </p:cNvPr>
          <p:cNvPicPr>
            <a:picLocks noChangeAspect="1"/>
          </p:cNvPicPr>
          <p:nvPr/>
        </p:nvPicPr>
        <p:blipFill>
          <a:blip r:embed="rId3"/>
          <a:stretch>
            <a:fillRect/>
          </a:stretch>
        </p:blipFill>
        <p:spPr>
          <a:xfrm>
            <a:off x="2182831" y="2470623"/>
            <a:ext cx="7826338" cy="3917693"/>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9359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266"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Parent Education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6910" y="1714500"/>
            <a:ext cx="362383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about their parents’ education status. The student selects the "Neither parent attended college"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Student Demographics” section, which asks the student if either of their parents attended college. The student can select “Neither parent attended college,” “One or both parents attended college, but neither parent completed college,” “One or both parents completed college,” or “Don’t know.”">
            <a:extLst>
              <a:ext uri="{FF2B5EF4-FFF2-40B4-BE49-F238E27FC236}">
                <a16:creationId xmlns:a16="http://schemas.microsoft.com/office/drawing/2014/main" id="{3F020409-A545-233D-C44F-DA920C372DF6}"/>
              </a:ext>
            </a:extLst>
          </p:cNvPr>
          <p:cNvPicPr>
            <a:picLocks noChangeAspect="1"/>
          </p:cNvPicPr>
          <p:nvPr/>
        </p:nvPicPr>
        <p:blipFill>
          <a:blip r:embed="rId3"/>
          <a:stretch>
            <a:fillRect/>
          </a:stretch>
        </p:blipFill>
        <p:spPr>
          <a:xfrm>
            <a:off x="4604375" y="1468196"/>
            <a:ext cx="6553768" cy="403895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1777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44692"/>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Parent Killed in Line of Duty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74031" y="1716437"/>
            <a:ext cx="10770258"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Since the student is under the age of 33, the student is asked if their parent was killed in the line of duty. The student selects the "No" option. </a:t>
            </a:r>
          </a:p>
        </p:txBody>
      </p:sp>
      <p:pic>
        <p:nvPicPr>
          <p:cNvPr id="8" name="Picture 7" descr="Screenshot continuation of the “Student Demographics” section, which asks the student if their parent or guardian was killed in the line of duty.">
            <a:extLst>
              <a:ext uri="{FF2B5EF4-FFF2-40B4-BE49-F238E27FC236}">
                <a16:creationId xmlns:a16="http://schemas.microsoft.com/office/drawing/2014/main" id="{A9F206C9-5666-9E2D-975D-51FBBB3F746C}"/>
              </a:ext>
            </a:extLst>
          </p:cNvPr>
          <p:cNvPicPr>
            <a:picLocks noChangeAspect="1"/>
          </p:cNvPicPr>
          <p:nvPr/>
        </p:nvPicPr>
        <p:blipFill>
          <a:blip r:embed="rId3"/>
          <a:stretch>
            <a:fillRect/>
          </a:stretch>
        </p:blipFill>
        <p:spPr>
          <a:xfrm>
            <a:off x="2286771" y="2817199"/>
            <a:ext cx="7618458" cy="361466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8516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High School Completion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6909" y="1732121"/>
            <a:ext cx="3580291"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what their high school completion status will be when the student starts the 2026–27 school year. The student selects the "High school diploma"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4" name="Picture 3" descr="Screenshot continuation of the “Student Demographics” section, which asks the student to select what their high school completion status will be for the 2026–27 school year: “High school diploma,” “State-recognized high school equivalent (e.g., a General Educational Development certificate),” “Homeschooled,” or “None of the above.”">
            <a:extLst>
              <a:ext uri="{FF2B5EF4-FFF2-40B4-BE49-F238E27FC236}">
                <a16:creationId xmlns:a16="http://schemas.microsoft.com/office/drawing/2014/main" id="{CCE82594-E079-DFB8-915F-ABF833B5B8DD}"/>
              </a:ext>
            </a:extLst>
          </p:cNvPr>
          <p:cNvPicPr>
            <a:picLocks noChangeAspect="1"/>
          </p:cNvPicPr>
          <p:nvPr/>
        </p:nvPicPr>
        <p:blipFill>
          <a:blip r:embed="rId3"/>
          <a:stretch>
            <a:fillRect/>
          </a:stretch>
        </p:blipFill>
        <p:spPr>
          <a:xfrm>
            <a:off x="4564091" y="1468196"/>
            <a:ext cx="6721422" cy="4168501"/>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35378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800" y="54232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High School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72014" y="1710859"/>
            <a:ext cx="11009124"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Because the student selected "High school diploma," the student is asked to select the high school from which they did or will graduate. The student enters the high school’s state and city. After selecting "Search," the student selects the correct high school from the search results.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4" name="Picture 3" descr="Screenshot continuation of the “Student Demographics” section. There are text boxes for the student to search for their high school by selecting the state, city, and entering the name of their school.">
            <a:extLst>
              <a:ext uri="{FF2B5EF4-FFF2-40B4-BE49-F238E27FC236}">
                <a16:creationId xmlns:a16="http://schemas.microsoft.com/office/drawing/2014/main" id="{7E74BCA8-5D5C-FF4B-2339-75275AE22D32}"/>
              </a:ext>
            </a:extLst>
          </p:cNvPr>
          <p:cNvPicPr>
            <a:picLocks noChangeAspect="1"/>
          </p:cNvPicPr>
          <p:nvPr/>
        </p:nvPicPr>
        <p:blipFill>
          <a:blip r:embed="rId3"/>
          <a:stretch>
            <a:fillRect/>
          </a:stretch>
        </p:blipFill>
        <p:spPr>
          <a:xfrm>
            <a:off x="901159" y="3237858"/>
            <a:ext cx="5316286" cy="2924818"/>
          </a:xfrm>
          <a:prstGeom prst="rect">
            <a:avLst/>
          </a:prstGeom>
          <a:ln>
            <a:solidFill>
              <a:schemeClr val="accent1"/>
            </a:solidFill>
          </a:ln>
        </p:spPr>
      </p:pic>
      <p:pic>
        <p:nvPicPr>
          <p:cNvPr id="7" name="Picture 6" descr="Screenshot continuation of the high school selection section, which displays the search results from the information the student entered. The student is instructed to select the correct school.">
            <a:extLst>
              <a:ext uri="{FF2B5EF4-FFF2-40B4-BE49-F238E27FC236}">
                <a16:creationId xmlns:a16="http://schemas.microsoft.com/office/drawing/2014/main" id="{B7EC0D08-0601-018E-C0CF-AD618FC290DA}"/>
              </a:ext>
            </a:extLst>
          </p:cNvPr>
          <p:cNvPicPr>
            <a:picLocks noChangeAspect="1"/>
          </p:cNvPicPr>
          <p:nvPr/>
        </p:nvPicPr>
        <p:blipFill>
          <a:blip r:embed="rId4"/>
          <a:stretch>
            <a:fillRect/>
          </a:stretch>
        </p:blipFill>
        <p:spPr>
          <a:xfrm>
            <a:off x="6440000" y="3229895"/>
            <a:ext cx="4756029" cy="327114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2356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30405"/>
            <a:ext cx="9823784"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Log-in</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146A547B-598F-FC7E-8335-81AB0986B674}"/>
              </a:ext>
            </a:extLst>
          </p:cNvPr>
          <p:cNvSpPr txBox="1"/>
          <p:nvPr/>
        </p:nvSpPr>
        <p:spPr>
          <a:xfrm>
            <a:off x="668351" y="1732942"/>
            <a:ext cx="4404392" cy="41960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If the student selects "Start New Form" on the FAFSA</a:t>
            </a:r>
            <a:r>
              <a:rPr kumimoji="0" lang="en-US" alt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landing page and they are not logged in to </a:t>
            </a:r>
            <a:r>
              <a:rPr kumimoji="0" lang="en-US" sz="1800" b="0" i="0" u="none" strike="noStrike" kern="1200" cap="none" spc="0" normalizeH="0" baseline="0" noProof="0" err="1">
                <a:ln>
                  <a:noFill/>
                </a:ln>
                <a:solidFill>
                  <a:srgbClr val="191918"/>
                </a:solidFill>
                <a:effectLst/>
                <a:uLnTx/>
                <a:uFillTx/>
                <a:latin typeface="Arial" panose="020B0604020202020204" pitchFamily="34" charset="0"/>
                <a:ea typeface="+mn-ea"/>
                <a:cs typeface="Arial" panose="020B0604020202020204" pitchFamily="34" charset="0"/>
              </a:rPr>
              <a:t>StudentAid.gov</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the student is taken to the "Log In" page to enter their credentials. To access the FAFSA form, all students are required to have a </a:t>
            </a:r>
            <a:r>
              <a:rPr kumimoji="0" lang="en-US" sz="1800" b="0" i="0" u="none" strike="noStrike" kern="1200" cap="none" spc="0" normalizeH="0" baseline="0" noProof="0" err="1">
                <a:ln>
                  <a:noFill/>
                </a:ln>
                <a:solidFill>
                  <a:srgbClr val="191918"/>
                </a:solidFill>
                <a:effectLst/>
                <a:uLnTx/>
                <a:uFillTx/>
                <a:latin typeface="Arial" panose="020B0604020202020204" pitchFamily="34" charset="0"/>
                <a:ea typeface="+mn-ea"/>
                <a:cs typeface="Arial" panose="020B0604020202020204" pitchFamily="34" charset="0"/>
              </a:rPr>
              <a:t>StudentAid.gov</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account username and password. If the student doesn’t have a username and password, they can select "Create an Account."</a:t>
            </a:r>
          </a:p>
        </p:txBody>
      </p:sp>
      <p:pic>
        <p:nvPicPr>
          <p:cNvPr id="2" name="Picture 1" descr="Screenshot of the Log In page. A text box asks the student to enter their email, phone number or username. There is a button to “Continue,” or the student can select the hyperlink for “Forgot email, phone, or username.”">
            <a:extLst>
              <a:ext uri="{FF2B5EF4-FFF2-40B4-BE49-F238E27FC236}">
                <a16:creationId xmlns:a16="http://schemas.microsoft.com/office/drawing/2014/main" id="{946034AF-59ED-700C-19EC-1D08BC0C4C31}"/>
              </a:ext>
            </a:extLst>
          </p:cNvPr>
          <p:cNvPicPr>
            <a:picLocks noChangeAspect="1"/>
          </p:cNvPicPr>
          <p:nvPr/>
        </p:nvPicPr>
        <p:blipFill>
          <a:blip r:embed="rId3"/>
          <a:stretch>
            <a:fillRect/>
          </a:stretch>
        </p:blipFill>
        <p:spPr>
          <a:xfrm>
            <a:off x="5454065" y="1446425"/>
            <a:ext cx="5829361" cy="2313131"/>
          </a:xfrm>
          <a:prstGeom prst="rect">
            <a:avLst/>
          </a:prstGeom>
          <a:ln>
            <a:solidFill>
              <a:schemeClr val="accent1"/>
            </a:solidFill>
          </a:ln>
        </p:spPr>
      </p:pic>
      <p:pic>
        <p:nvPicPr>
          <p:cNvPr id="4" name="Picture 3" descr="Screenshot continuation of the Log In page. The student’s account email address is displayed. A text box asks the student to enter their password. There is a button to “Log In,” or the student can select the hyperlink for “Forgot password.”">
            <a:extLst>
              <a:ext uri="{FF2B5EF4-FFF2-40B4-BE49-F238E27FC236}">
                <a16:creationId xmlns:a16="http://schemas.microsoft.com/office/drawing/2014/main" id="{75CD2A76-D2EC-ED6B-A986-14074611F942}"/>
              </a:ext>
            </a:extLst>
          </p:cNvPr>
          <p:cNvPicPr>
            <a:picLocks noChangeAspect="1"/>
          </p:cNvPicPr>
          <p:nvPr/>
        </p:nvPicPr>
        <p:blipFill>
          <a:blip r:embed="rId4"/>
          <a:stretch>
            <a:fillRect/>
          </a:stretch>
        </p:blipFill>
        <p:spPr>
          <a:xfrm>
            <a:off x="5454065" y="3997227"/>
            <a:ext cx="5453421" cy="2304005"/>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6986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266"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Confirms High School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99788" y="1716614"/>
            <a:ext cx="4064315" cy="33419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has the option to edit the high school information presented on this page by selecting "Edit," which will return the student to the high school information page. The student confirms the high school information and selects "Continue" to proceed to the next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7" name="Picture 6"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330B824F-6EA7-62DE-729A-510A0DB62652}"/>
              </a:ext>
            </a:extLst>
          </p:cNvPr>
          <p:cNvPicPr>
            <a:picLocks noChangeAspect="1"/>
          </p:cNvPicPr>
          <p:nvPr/>
        </p:nvPicPr>
        <p:blipFill>
          <a:blip r:embed="rId3"/>
          <a:stretch>
            <a:fillRect/>
          </a:stretch>
        </p:blipFill>
        <p:spPr>
          <a:xfrm>
            <a:off x="5126214" y="1468195"/>
            <a:ext cx="6318076" cy="3590319"/>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4156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59"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Independent Student Financials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99267" y="1717507"/>
            <a:ext cx="10281190"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"Your Finances" section; it provides an overview of the section. The student can select the hyperlink to learn about special financial circumstances.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7" name="Picture 6" descr="Screenshot of the introduction to the “Your Finances” section, which informs the student that the next series of pages will help determine their ability to pay for school. The student has the option to select a hyperlink to learn more about steps they should take if they have special financial circumstances.">
            <a:extLst>
              <a:ext uri="{FF2B5EF4-FFF2-40B4-BE49-F238E27FC236}">
                <a16:creationId xmlns:a16="http://schemas.microsoft.com/office/drawing/2014/main" id="{BB1D9E12-A81B-35D7-2AE8-94E921BA3022}"/>
              </a:ext>
            </a:extLst>
          </p:cNvPr>
          <p:cNvPicPr>
            <a:picLocks noChangeAspect="1"/>
          </p:cNvPicPr>
          <p:nvPr/>
        </p:nvPicPr>
        <p:blipFill>
          <a:blip r:embed="rId3"/>
          <a:stretch>
            <a:fillRect/>
          </a:stretch>
        </p:blipFill>
        <p:spPr>
          <a:xfrm>
            <a:off x="1733719" y="2942708"/>
            <a:ext cx="8724562" cy="3358524"/>
          </a:xfrm>
          <a:prstGeom prst="rect">
            <a:avLst/>
          </a:prstGeom>
          <a:ln>
            <a:solidFill>
              <a:srgbClr val="0070C0"/>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12193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Federal Benefits </a:t>
            </a:r>
          </a:p>
        </p:txBody>
      </p:sp>
      <p:sp>
        <p:nvSpPr>
          <p:cNvPr id="2" name="TextBox 1">
            <a:extLst>
              <a:ext uri="{FF2B5EF4-FFF2-40B4-BE49-F238E27FC236}">
                <a16:creationId xmlns:a16="http://schemas.microsoft.com/office/drawing/2014/main" id="{B2B57641-677B-2344-BDB1-54DADD023219}"/>
              </a:ext>
            </a:extLst>
          </p:cNvPr>
          <p:cNvSpPr txBox="1"/>
          <p:nvPr/>
        </p:nvSpPr>
        <p:spPr>
          <a:xfrm>
            <a:off x="686910" y="1725970"/>
            <a:ext cx="4634898"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if the student or anyone in their family has received federal benefits. The student selects “None of these apply.”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Arial"/>
            </a:endParaRPr>
          </a:p>
        </p:txBody>
      </p:sp>
      <p:pic>
        <p:nvPicPr>
          <p:cNvPr id="6" name="Picture 5" descr="Screenshot continuation of the “Your Finances” section, which asks the student to select all federal programs that they or a member of the family received benefits from. The list includes: “Earned Income Credit (EIC),” “Federal Housing Assistance,” “Free or Reduced Price School Lunch,” “Medicaid,” “Refundable Credit for Coverage Under a Qualified Health Plan (QHP),” “Supplemental Nutrition Assistance Program (SNAP),” “Supplemental Security Income (SSI),” “Temporary Assistance for Needy Families (TANF),” “Special Supplemental Nutrition Program for Women, Infants, and Children (WIC),” and “None of these apply.”  ">
            <a:extLst>
              <a:ext uri="{FF2B5EF4-FFF2-40B4-BE49-F238E27FC236}">
                <a16:creationId xmlns:a16="http://schemas.microsoft.com/office/drawing/2014/main" id="{C02B88BA-E487-3DBE-0FFA-0027DCFF9E11}"/>
              </a:ext>
            </a:extLst>
          </p:cNvPr>
          <p:cNvPicPr>
            <a:picLocks noChangeAspect="1"/>
          </p:cNvPicPr>
          <p:nvPr/>
        </p:nvPicPr>
        <p:blipFill>
          <a:blip r:embed="rId3"/>
          <a:stretch>
            <a:fillRect/>
          </a:stretch>
        </p:blipFill>
        <p:spPr>
          <a:xfrm>
            <a:off x="5660570" y="1468196"/>
            <a:ext cx="4026355" cy="5116827"/>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4088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6F6AD-2CA4-FFA0-27AB-464FE3C6895E}"/>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B70F259-12A6-A9D0-4959-891F0B58FE75}"/>
              </a:ext>
            </a:extLst>
          </p:cNvPr>
          <p:cNvSpPr txBox="1">
            <a:spLocks noGrp="1"/>
          </p:cNvSpPr>
          <p:nvPr>
            <p:ph type="title" idx="4294967295"/>
          </p:nvPr>
        </p:nvSpPr>
        <p:spPr>
          <a:xfrm>
            <a:off x="661152"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Tax Filing Status</a:t>
            </a:r>
          </a:p>
        </p:txBody>
      </p:sp>
      <p:sp>
        <p:nvSpPr>
          <p:cNvPr id="3" name="TextBox 2">
            <a:extLst>
              <a:ext uri="{FF2B5EF4-FFF2-40B4-BE49-F238E27FC236}">
                <a16:creationId xmlns:a16="http://schemas.microsoft.com/office/drawing/2014/main" id="{170C6A7E-F9FD-76ED-E597-BB3EA38DDA1E}"/>
              </a:ext>
            </a:extLst>
          </p:cNvPr>
          <p:cNvSpPr txBox="1"/>
          <p:nvPr/>
        </p:nvSpPr>
        <p:spPr>
          <a:xfrm>
            <a:off x="693093" y="1714500"/>
            <a:ext cx="4366587" cy="461145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This page asks the student about their tax filing status. </a:t>
            </a:r>
            <a:r>
              <a:rPr kumimoji="0" lang="en-US" sz="1800" b="0" i="0" u="none" strike="noStrike" kern="1200" cap="none" spc="0" normalizeH="0" baseline="0" noProof="0">
                <a:ln>
                  <a:noFill/>
                </a:ln>
                <a:solidFill>
                  <a:srgbClr val="191918"/>
                </a:solidFill>
                <a:effectLst/>
                <a:highlight>
                  <a:srgbClr val="FFFFFF"/>
                </a:highlight>
                <a:uLnTx/>
                <a:uFillTx/>
                <a:latin typeface="Arial"/>
                <a:ea typeface="+mn-ea"/>
                <a:cs typeface="Arial"/>
              </a:rPr>
              <a:t>The student selects "No" to "Did or will the student file a 2024 IRS Form 1040 or 1040-NR?" Because of this selection, the student is asked if they earned income in a foreign country, were employed by an international organization but not required to report income on any tax return, or filed a tax return with Puerto Rico or another U.S. territory. The student selects "No." </a:t>
            </a:r>
            <a:endParaRPr kumimoji="0" lang="en-US" sz="1800" b="0" i="0" u="none" strike="noStrike" kern="1200" cap="none" spc="0" normalizeH="0" baseline="0" noProof="0">
              <a:ln>
                <a:noFill/>
              </a:ln>
              <a:solidFill>
                <a:srgbClr val="191918"/>
              </a:solidFill>
              <a:effectLst/>
              <a:highlight>
                <a:srgbClr val="FFFFFF"/>
              </a:highlight>
              <a:uLnTx/>
              <a:uFillTx/>
              <a:latin typeface="Arial" panose="020B0604020202020204"/>
              <a:ea typeface="+mn-ea"/>
              <a:cs typeface="+mn-cs"/>
            </a:endParaRPr>
          </a:p>
        </p:txBody>
      </p:sp>
      <p:pic>
        <p:nvPicPr>
          <p:cNvPr id="6" name="Picture 5" descr="Screenshot continuation of the “Your Finances” section. The student is asked about their tax filing status. They must select “Yes” or “No” to say if they did or will file a 2024 IRS Form 1040 or 1040-NR. After selecting “No”, the student is asked if they earned income in a foreign country in 2024, were employed by an international organization but not required to report their income on any tax return, or filed a tax return with Puerto Rico or another U.S. territory. ">
            <a:extLst>
              <a:ext uri="{FF2B5EF4-FFF2-40B4-BE49-F238E27FC236}">
                <a16:creationId xmlns:a16="http://schemas.microsoft.com/office/drawing/2014/main" id="{E499D3ED-6847-D58D-D5A9-48401D7B0F5F}"/>
              </a:ext>
            </a:extLst>
          </p:cNvPr>
          <p:cNvPicPr>
            <a:picLocks noChangeAspect="1"/>
          </p:cNvPicPr>
          <p:nvPr/>
        </p:nvPicPr>
        <p:blipFill>
          <a:blip r:embed="rId3"/>
          <a:stretch>
            <a:fillRect/>
          </a:stretch>
        </p:blipFill>
        <p:spPr>
          <a:xfrm>
            <a:off x="5235880" y="1468196"/>
            <a:ext cx="6208409" cy="3937051"/>
          </a:xfrm>
          <a:prstGeom prst="rect">
            <a:avLst/>
          </a:prstGeom>
          <a:ln>
            <a:solidFill>
              <a:schemeClr val="accent1"/>
            </a:solidFill>
          </a:ln>
        </p:spPr>
      </p:pic>
      <p:sp>
        <p:nvSpPr>
          <p:cNvPr id="5" name="Slide Number Placeholder 4">
            <a:extLst>
              <a:ext uri="{FF2B5EF4-FFF2-40B4-BE49-F238E27FC236}">
                <a16:creationId xmlns:a16="http://schemas.microsoft.com/office/drawing/2014/main" id="{DAC13997-B232-4088-C73C-4154CB1E0D95}"/>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8600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Number in College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74030" y="1714500"/>
            <a:ext cx="10135931"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This page asks the student how many people in the family will be in college between July 1, 2026, and June 30, 2027. The student enters a response in the entry field.</a:t>
            </a:r>
          </a:p>
        </p:txBody>
      </p:sp>
      <p:pic>
        <p:nvPicPr>
          <p:cNvPr id="4" name="Picture 3" descr="Screenshot continuation of the “Your Finances” section, which asks the student to enter the number of family members that will be in college between July 1, 2026, and June 30, 2027.">
            <a:extLst>
              <a:ext uri="{FF2B5EF4-FFF2-40B4-BE49-F238E27FC236}">
                <a16:creationId xmlns:a16="http://schemas.microsoft.com/office/drawing/2014/main" id="{3443A9F7-FF8F-07DC-C0C1-E7F9F08D0B36}"/>
              </a:ext>
            </a:extLst>
          </p:cNvPr>
          <p:cNvPicPr>
            <a:picLocks noChangeAspect="1"/>
          </p:cNvPicPr>
          <p:nvPr/>
        </p:nvPicPr>
        <p:blipFill>
          <a:blip r:embed="rId3"/>
          <a:stretch>
            <a:fillRect/>
          </a:stretch>
        </p:blipFill>
        <p:spPr>
          <a:xfrm>
            <a:off x="2007639" y="2832838"/>
            <a:ext cx="8176721" cy="3569401"/>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26458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59"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Independent Student Select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86910" y="1714500"/>
            <a:ext cx="10182336"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the first page in the "Select Colleges and Career Schools" section. It provides an overview of the section.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introduction to the “Select Colleges and Career Schools” section, which informs the student that on the next series of pages, they will search and select the schools that will receive a copy of their FAFSA form.">
            <a:extLst>
              <a:ext uri="{FF2B5EF4-FFF2-40B4-BE49-F238E27FC236}">
                <a16:creationId xmlns:a16="http://schemas.microsoft.com/office/drawing/2014/main" id="{905B5D3F-4D19-D955-7550-AE814D7A8C77}"/>
              </a:ext>
            </a:extLst>
          </p:cNvPr>
          <p:cNvPicPr>
            <a:picLocks noChangeAspect="1"/>
          </p:cNvPicPr>
          <p:nvPr/>
        </p:nvPicPr>
        <p:blipFill>
          <a:blip r:embed="rId3"/>
          <a:stretch>
            <a:fillRect/>
          </a:stretch>
        </p:blipFill>
        <p:spPr>
          <a:xfrm>
            <a:off x="1552016" y="2832838"/>
            <a:ext cx="9087967" cy="3512429"/>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6116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College Search</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82922" y="1723006"/>
            <a:ext cx="4585763"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is asked to search for the colleges, career schools, or trade schools that will receive their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information. The student searches for a school by entering a state, city, and/or school name. After selecting "Search," the student selects the correct school(s) from the search results. Students can send their FAFSA information to a maximum of 20 schools. </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The student must add at least </a:t>
            </a:r>
            <a:b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b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one school to continue.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4" name="Picture 3" descr="Screenshot continuation of the “Select Colleges and Career Schools” section. The student has the option to search for a school by state or enter school code. The student can select the state from the drop-down menu then select the “Search” button.">
            <a:extLst>
              <a:ext uri="{FF2B5EF4-FFF2-40B4-BE49-F238E27FC236}">
                <a16:creationId xmlns:a16="http://schemas.microsoft.com/office/drawing/2014/main" id="{8A10876A-0D1F-B042-BBC8-0FCD7C3F152C}"/>
              </a:ext>
            </a:extLst>
          </p:cNvPr>
          <p:cNvPicPr>
            <a:picLocks noChangeAspect="1"/>
          </p:cNvPicPr>
          <p:nvPr/>
        </p:nvPicPr>
        <p:blipFill>
          <a:blip r:embed="rId3"/>
          <a:stretch>
            <a:fillRect/>
          </a:stretch>
        </p:blipFill>
        <p:spPr>
          <a:xfrm>
            <a:off x="5268685" y="1723006"/>
            <a:ext cx="3247459" cy="2171613"/>
          </a:xfrm>
          <a:prstGeom prst="rect">
            <a:avLst/>
          </a:prstGeom>
          <a:ln>
            <a:solidFill>
              <a:schemeClr val="accent1"/>
            </a:solidFill>
          </a:ln>
        </p:spPr>
      </p:pic>
      <p:pic>
        <p:nvPicPr>
          <p:cNvPr id="7" name="Picture 6" descr="Screenshot continuation of the “Select Colleges and Career Schools” section. The results of using the search function are displayed. Beside each school, there is a “select” button for the student to select the correct school(s).">
            <a:extLst>
              <a:ext uri="{FF2B5EF4-FFF2-40B4-BE49-F238E27FC236}">
                <a16:creationId xmlns:a16="http://schemas.microsoft.com/office/drawing/2014/main" id="{645B77E5-4F29-87C4-EB75-1F76131BE349}"/>
              </a:ext>
            </a:extLst>
          </p:cNvPr>
          <p:cNvPicPr>
            <a:picLocks noChangeAspect="1"/>
          </p:cNvPicPr>
          <p:nvPr/>
        </p:nvPicPr>
        <p:blipFill>
          <a:blip r:embed="rId4"/>
          <a:stretch>
            <a:fillRect/>
          </a:stretch>
        </p:blipFill>
        <p:spPr>
          <a:xfrm>
            <a:off x="8789040" y="1723006"/>
            <a:ext cx="2965356" cy="2838862"/>
          </a:xfrm>
          <a:prstGeom prst="rect">
            <a:avLst/>
          </a:prstGeom>
          <a:ln>
            <a:solidFill>
              <a:srgbClr val="0070C0"/>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46068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61152"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Selected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76586" y="1723798"/>
            <a:ext cx="4396037"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can view the school(s) they selected. If 20 schools were not selected, the student has the option to search and select more schools, and, </a:t>
            </a:r>
            <a:r>
              <a:rPr kumimoji="0" lang="en-US" sz="1800" b="0" i="0" u="none" strike="noStrike" kern="1200" cap="none" spc="0" normalizeH="0" baseline="0" noProof="0">
                <a:ln>
                  <a:noFill/>
                </a:ln>
                <a:solidFill>
                  <a:srgbClr val="191918"/>
                </a:solidFill>
                <a:effectLst/>
                <a:uLnTx/>
                <a:uFillTx/>
                <a:latin typeface="Arial"/>
                <a:ea typeface="+mn-ea"/>
                <a:cs typeface="Arial"/>
              </a:rPr>
              <a:t>in some states, </a:t>
            </a: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has the option to reorder the list of selected schools</a:t>
            </a:r>
            <a:r>
              <a:rPr kumimoji="0" lang="en-US" sz="1800" b="0" i="0" u="none" strike="noStrike" kern="1200" cap="none" spc="0" normalizeH="0" baseline="0" noProof="0">
                <a:ln>
                  <a:noFill/>
                </a:ln>
                <a:solidFill>
                  <a:srgbClr val="191918"/>
                </a:solidFill>
                <a:effectLst/>
                <a:uLnTx/>
                <a:uFillTx/>
                <a:latin typeface="Arial"/>
                <a:ea typeface="+mn-ea"/>
                <a:cs typeface="Arial"/>
              </a:rPr>
              <a:t>.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3" name="Picture 2" descr="Screenshot continuation of the “Select Colleges and Career Schools” section. Each of the selected schools are listed. The student has the ability to remove or view information on the selected schools. The student is also shown how many schools out of the allotted 20 they have selected. These are the schools that will receive the student’s FAFSA form.">
            <a:extLst>
              <a:ext uri="{FF2B5EF4-FFF2-40B4-BE49-F238E27FC236}">
                <a16:creationId xmlns:a16="http://schemas.microsoft.com/office/drawing/2014/main" id="{295A6985-082C-07E0-C11F-45134ED12B44}"/>
              </a:ext>
            </a:extLst>
          </p:cNvPr>
          <p:cNvPicPr>
            <a:picLocks noChangeAspect="1"/>
          </p:cNvPicPr>
          <p:nvPr/>
        </p:nvPicPr>
        <p:blipFill>
          <a:blip r:embed="rId3"/>
          <a:stretch>
            <a:fillRect/>
          </a:stretch>
        </p:blipFill>
        <p:spPr>
          <a:xfrm>
            <a:off x="5486613" y="1468196"/>
            <a:ext cx="5341463" cy="4273827"/>
          </a:xfrm>
          <a:prstGeom prst="rect">
            <a:avLst/>
          </a:prstGeom>
          <a:ln>
            <a:solidFill>
              <a:srgbClr val="4472C4"/>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86132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59"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Review Page </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715594C6-6D7D-AF93-3B3F-D3C095910DF0}"/>
              </a:ext>
            </a:extLst>
          </p:cNvPr>
          <p:cNvSpPr txBox="1"/>
          <p:nvPr/>
        </p:nvSpPr>
        <p:spPr>
          <a:xfrm>
            <a:off x="681797" y="1739612"/>
            <a:ext cx="4347403" cy="336496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review page displays the responses that the student has provided in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The student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can view all responses by selecting "Expand All" or expand each section individually. To edit a response, the student can select the question’s hyperlink to be taken to the corresponding page.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of the student review page. Each of the four previous sections, which the student can expand and collapse, are listed to have the student review and verify the information.">
            <a:extLst>
              <a:ext uri="{FF2B5EF4-FFF2-40B4-BE49-F238E27FC236}">
                <a16:creationId xmlns:a16="http://schemas.microsoft.com/office/drawing/2014/main" id="{811DAFBD-8914-16FC-7A5F-4D3DAF1C7664}"/>
              </a:ext>
            </a:extLst>
          </p:cNvPr>
          <p:cNvPicPr>
            <a:picLocks noChangeAspect="1"/>
          </p:cNvPicPr>
          <p:nvPr/>
        </p:nvPicPr>
        <p:blipFill>
          <a:blip r:embed="rId3"/>
          <a:stretch>
            <a:fillRect/>
          </a:stretch>
        </p:blipFill>
        <p:spPr>
          <a:xfrm>
            <a:off x="5491021" y="1468196"/>
            <a:ext cx="5235218" cy="4930194"/>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335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Signature</a:t>
            </a:r>
            <a:endParaRPr lang="en-US" altLang="en-US" sz="3600" b="1" i="0" u="none" strike="noStrike" kern="1200" cap="none" spc="0" normalizeH="0" baseline="0" noProof="0">
              <a:ln>
                <a:noFill/>
              </a:ln>
              <a:effectLst/>
              <a:uLnTx/>
              <a:uFillTx/>
              <a:latin typeface="Oswald"/>
            </a:endParaRPr>
          </a:p>
        </p:txBody>
      </p:sp>
      <p:sp>
        <p:nvSpPr>
          <p:cNvPr id="4" name="TextBox 3">
            <a:extLst>
              <a:ext uri="{FF2B5EF4-FFF2-40B4-BE49-F238E27FC236}">
                <a16:creationId xmlns:a16="http://schemas.microsoft.com/office/drawing/2014/main" id="{BD42D8E8-91E7-EB12-84EA-66BA7784D22D}"/>
              </a:ext>
            </a:extLst>
          </p:cNvPr>
          <p:cNvSpPr txBox="1"/>
          <p:nvPr/>
        </p:nvSpPr>
        <p:spPr>
          <a:xfrm>
            <a:off x="695244" y="1718685"/>
            <a:ext cx="383321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On this page, the student reviews the terms and conditions of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and what they’ll agree to when the student signs the form.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signature page. The student is instructed to review the terms and conditions they will be agreeing to by signing the FAFSA form.">
            <a:extLst>
              <a:ext uri="{FF2B5EF4-FFF2-40B4-BE49-F238E27FC236}">
                <a16:creationId xmlns:a16="http://schemas.microsoft.com/office/drawing/2014/main" id="{B26D57F4-99AD-F064-3169-F715E3D786A6}"/>
              </a:ext>
            </a:extLst>
          </p:cNvPr>
          <p:cNvPicPr>
            <a:picLocks noChangeAspect="1"/>
          </p:cNvPicPr>
          <p:nvPr/>
        </p:nvPicPr>
        <p:blipFill>
          <a:blip r:embed="rId3"/>
          <a:stretch>
            <a:fillRect/>
          </a:stretch>
        </p:blipFill>
        <p:spPr>
          <a:xfrm>
            <a:off x="5023074" y="1468196"/>
            <a:ext cx="5280941" cy="4597526"/>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5350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9056" y="53123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Roles</a:t>
            </a:r>
            <a:endParaRPr lang="en-US" altLang="en-US" sz="3600" b="1" i="0" u="none" strike="noStrike" kern="1200" cap="none" spc="0" normalizeH="0" baseline="0" noProof="0">
              <a:ln>
                <a:noFill/>
              </a:ln>
              <a:effectLst/>
              <a:uLnTx/>
              <a:uFillTx/>
              <a:latin typeface="Oswald"/>
            </a:endParaRPr>
          </a:p>
        </p:txBody>
      </p:sp>
      <p:sp>
        <p:nvSpPr>
          <p:cNvPr id="4" name="TextBox 3">
            <a:extLst>
              <a:ext uri="{FF2B5EF4-FFF2-40B4-BE49-F238E27FC236}">
                <a16:creationId xmlns:a16="http://schemas.microsoft.com/office/drawing/2014/main" id="{A256571F-39C3-0A36-B569-24B4D5AA629E}"/>
              </a:ext>
            </a:extLst>
          </p:cNvPr>
          <p:cNvSpPr txBox="1"/>
          <p:nvPr/>
        </p:nvSpPr>
        <p:spPr>
          <a:xfrm>
            <a:off x="681798" y="1733003"/>
            <a:ext cx="3911973" cy="2949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After logging in, the student can select the applicable role to fill out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"Student" or "Parent." The student also has the option to "Enter Code" if they received an invitation code. The student selects "Student." </a:t>
            </a:r>
          </a:p>
        </p:txBody>
      </p:sp>
      <p:pic>
        <p:nvPicPr>
          <p:cNvPr id="3" name="Picture 2" descr="Screenshot of the “Welcome to the FAFSA Form” section, which instructs the student to select the role for completing the form: “Student” or “Parent.” There is a hyperlink to “Enter Code” that the student can select if they received an invitation code. ">
            <a:extLst>
              <a:ext uri="{FF2B5EF4-FFF2-40B4-BE49-F238E27FC236}">
                <a16:creationId xmlns:a16="http://schemas.microsoft.com/office/drawing/2014/main" id="{C5C0D59A-D750-CD37-E745-8353366B5D2B}"/>
              </a:ext>
            </a:extLst>
          </p:cNvPr>
          <p:cNvPicPr>
            <a:picLocks noChangeAspect="1"/>
          </p:cNvPicPr>
          <p:nvPr/>
        </p:nvPicPr>
        <p:blipFill>
          <a:blip r:embed="rId3"/>
          <a:stretch>
            <a:fillRect/>
          </a:stretch>
        </p:blipFill>
        <p:spPr>
          <a:xfrm>
            <a:off x="4748104" y="1580754"/>
            <a:ext cx="5700254" cy="3254022"/>
          </a:xfrm>
          <a:prstGeom prst="rect">
            <a:avLst/>
          </a:prstGeom>
          <a:ln>
            <a:solidFill>
              <a:srgbClr val="0070C0"/>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959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Signature (Continued)</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361BDE32-FDCA-5D66-F07B-FAAE823CD380}"/>
              </a:ext>
            </a:extLst>
          </p:cNvPr>
          <p:cNvSpPr txBox="1"/>
          <p:nvPr/>
        </p:nvSpPr>
        <p:spPr>
          <a:xfrm>
            <a:off x="695244" y="1718685"/>
            <a:ext cx="4203327" cy="3419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Arial"/>
              </a:rPr>
              <a:t>This is a continuation of the student signature page. After agreeing to the terms and conditions of the FAFSA</a:t>
            </a:r>
            <a:r>
              <a:rPr kumimoji="0" lang="en-US" sz="1800" b="0" i="0" u="none" strike="noStrike" kern="1200" cap="none" spc="0" normalizeH="0" baseline="30000" noProof="0">
                <a:ln>
                  <a:noFill/>
                </a:ln>
                <a:solidFill>
                  <a:srgbClr val="191918"/>
                </a:solidFill>
                <a:effectLst/>
                <a:uLnTx/>
                <a:uFillTx/>
                <a:latin typeface="Arial"/>
                <a:ea typeface="Calibri"/>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Arial"/>
              </a:rPr>
              <a:t> form and digitally signing, the student can submit their sections of the FAFSA form.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Since all required sections are complete, the student can both sign and submit the FAFSA form.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ignature page, which lists the remaining terms and conditions that the student agrees to by signing the FAFSA form. A checkbox indicates the student agrees to the terms, and there is a button the student can select to “Sign and Submit” the form.">
            <a:extLst>
              <a:ext uri="{FF2B5EF4-FFF2-40B4-BE49-F238E27FC236}">
                <a16:creationId xmlns:a16="http://schemas.microsoft.com/office/drawing/2014/main" id="{8FC63D55-3EFB-5837-2B59-8E10B5FF0965}"/>
              </a:ext>
            </a:extLst>
          </p:cNvPr>
          <p:cNvPicPr>
            <a:picLocks noChangeAspect="1"/>
          </p:cNvPicPr>
          <p:nvPr/>
        </p:nvPicPr>
        <p:blipFill>
          <a:blip r:embed="rId3"/>
          <a:stretch>
            <a:fillRect/>
          </a:stretch>
        </p:blipFill>
        <p:spPr>
          <a:xfrm>
            <a:off x="5462359" y="1468196"/>
            <a:ext cx="5692562" cy="4859799"/>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572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Confirmation Page</a:t>
            </a:r>
          </a:p>
        </p:txBody>
      </p:sp>
      <p:sp>
        <p:nvSpPr>
          <p:cNvPr id="2" name="TextBox 1">
            <a:extLst>
              <a:ext uri="{FF2B5EF4-FFF2-40B4-BE49-F238E27FC236}">
                <a16:creationId xmlns:a16="http://schemas.microsoft.com/office/drawing/2014/main" id="{FD14C24C-5879-9D9D-8034-231E7F261124}"/>
              </a:ext>
            </a:extLst>
          </p:cNvPr>
          <p:cNvSpPr txBox="1"/>
          <p:nvPr/>
        </p:nvSpPr>
        <p:spPr>
          <a:xfrm>
            <a:off x="666580" y="1716830"/>
            <a:ext cx="4536791"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The student is presented with the confirmation page. This page displays information for the student about the completion date and data release number for their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form, along with an estimate for the student’s Student Aid Index. The student is informed they may be eligible for a Federal Pell Grant, which may be a result of their negative SAI. </a:t>
            </a:r>
          </a:p>
        </p:txBody>
      </p:sp>
      <p:pic>
        <p:nvPicPr>
          <p:cNvPr id="6" name="Picture 5" descr="Screenshot of the student completion page, informing the student that their FAFSA form is complete and submitted. The student’s name, FAFSA form completion date, data release number, and estimated Student Aid Index is listed. Below that, the student is informed that based on eligibility criteria, they may be eligible for a Federal Pell Grant up to $7,395. ">
            <a:extLst>
              <a:ext uri="{FF2B5EF4-FFF2-40B4-BE49-F238E27FC236}">
                <a16:creationId xmlns:a16="http://schemas.microsoft.com/office/drawing/2014/main" id="{E92C18B5-0CBD-9444-5648-EECBD5994EDA}"/>
              </a:ext>
            </a:extLst>
          </p:cNvPr>
          <p:cNvPicPr>
            <a:picLocks noChangeAspect="1"/>
          </p:cNvPicPr>
          <p:nvPr/>
        </p:nvPicPr>
        <p:blipFill>
          <a:blip r:embed="rId3"/>
          <a:srcRect t="390"/>
          <a:stretch>
            <a:fillRect/>
          </a:stretch>
        </p:blipFill>
        <p:spPr>
          <a:xfrm>
            <a:off x="5721955" y="1468196"/>
            <a:ext cx="4536791" cy="494654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860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412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Confirmation Page (Continued)</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A0C5AB13-164D-0DF2-C453-53D49D521B38}"/>
              </a:ext>
            </a:extLst>
          </p:cNvPr>
          <p:cNvSpPr txBox="1"/>
          <p:nvPr/>
        </p:nvSpPr>
        <p:spPr>
          <a:xfrm>
            <a:off x="668352" y="1725393"/>
            <a:ext cx="4143134"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a continuation of the student section complete page. This page displays information for the student about next steps, including checking their email, tracking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and receiving communications from their school(s).</a:t>
            </a:r>
          </a:p>
        </p:txBody>
      </p:sp>
      <p:pic>
        <p:nvPicPr>
          <p:cNvPr id="6" name="Picture 5" descr="Screenshot continuation of the student completion page, which informs the student of next steps, including checking for an email confirmation, tracking the status of the FAFSA form, and expecting direct communication from their school(s). Below that, the student is reminded that they can track and manage their FAFSA form and contributors by selecting the “View Status” button.">
            <a:extLst>
              <a:ext uri="{FF2B5EF4-FFF2-40B4-BE49-F238E27FC236}">
                <a16:creationId xmlns:a16="http://schemas.microsoft.com/office/drawing/2014/main" id="{6CA138F1-580C-4757-16B8-A51A12B40BD6}"/>
              </a:ext>
            </a:extLst>
          </p:cNvPr>
          <p:cNvPicPr>
            <a:picLocks noChangeAspect="1"/>
          </p:cNvPicPr>
          <p:nvPr/>
        </p:nvPicPr>
        <p:blipFill>
          <a:blip r:embed="rId3"/>
          <a:stretch>
            <a:fillRect/>
          </a:stretch>
        </p:blipFill>
        <p:spPr>
          <a:xfrm>
            <a:off x="5192810" y="1468196"/>
            <a:ext cx="5831462" cy="4042562"/>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3700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40" y="5244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Independent Student: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(1 of 4)</a:t>
            </a:r>
          </a:p>
        </p:txBody>
      </p:sp>
      <p:sp>
        <p:nvSpPr>
          <p:cNvPr id="7" name="TextBox 6">
            <a:extLst>
              <a:ext uri="{FF2B5EF4-FFF2-40B4-BE49-F238E27FC236}">
                <a16:creationId xmlns:a16="http://schemas.microsoft.com/office/drawing/2014/main" id="{A99DA315-021F-C2E3-DE4B-F29D58E1642F}"/>
              </a:ext>
            </a:extLst>
          </p:cNvPr>
          <p:cNvSpPr txBox="1"/>
          <p:nvPr/>
        </p:nvSpPr>
        <p:spPr>
          <a:xfrm>
            <a:off x="681318" y="1726659"/>
            <a:ext cx="4500282" cy="33650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When the student starts the </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2026–27</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for the first time, they are taken through the FAFSA onboarding process. The first onboarding page provides an introduction of the FAFSA form and an accompanying video. Documents that may be needed to fill out the form are also listed on this page. </a:t>
            </a:r>
          </a:p>
        </p:txBody>
      </p:sp>
      <p:pic>
        <p:nvPicPr>
          <p:cNvPr id="8" name="Picture 7" descr="Screenshot of the first page of the “Understanding the FAFSA Form” section. A video provides the student with an overview of the form and why it’s important. There is also a list of the documents the student may need to complete the form,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C98B2CD6-3261-B6B6-D206-4C8548D79C2B}"/>
              </a:ext>
            </a:extLst>
          </p:cNvPr>
          <p:cNvPicPr>
            <a:picLocks noChangeAspect="1"/>
          </p:cNvPicPr>
          <p:nvPr/>
        </p:nvPicPr>
        <p:blipFill>
          <a:blip r:embed="rId3"/>
          <a:stretch>
            <a:fillRect/>
          </a:stretch>
        </p:blipFill>
        <p:spPr>
          <a:xfrm>
            <a:off x="5452224" y="1494872"/>
            <a:ext cx="4754349" cy="426932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2262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40" y="5244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Independent Student: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(2 of 4)</a:t>
            </a:r>
          </a:p>
        </p:txBody>
      </p:sp>
      <p:sp>
        <p:nvSpPr>
          <p:cNvPr id="7" name="TextBox 6">
            <a:extLst>
              <a:ext uri="{FF2B5EF4-FFF2-40B4-BE49-F238E27FC236}">
                <a16:creationId xmlns:a16="http://schemas.microsoft.com/office/drawing/2014/main" id="{1F009BAD-924D-4741-636E-20538482D5C3}"/>
              </a:ext>
            </a:extLst>
          </p:cNvPr>
          <p:cNvSpPr txBox="1"/>
          <p:nvPr/>
        </p:nvSpPr>
        <p:spPr>
          <a:xfrm>
            <a:off x="675911" y="1724253"/>
            <a:ext cx="4508767" cy="294952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The second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onboarding page provides information and a video about contributors who may be required to participate on the student’s FAFSA form. This page also provides information about how the student will invite contributors to the FAFSA form.</a:t>
            </a:r>
          </a:p>
        </p:txBody>
      </p:sp>
      <p:pic>
        <p:nvPicPr>
          <p:cNvPr id="8" name="Picture 7" descr="Screenshot of the second page of the “Understanding the FAFSA Form” section, which explains expectations for contributors and includes a video that the student can watch about who is a contributor on the FAFSA form.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including that contributors will need their own StudentAid.gov account and that the student will need to provide the contributor’s email address.">
            <a:extLst>
              <a:ext uri="{FF2B5EF4-FFF2-40B4-BE49-F238E27FC236}">
                <a16:creationId xmlns:a16="http://schemas.microsoft.com/office/drawing/2014/main" id="{56CDC9CD-6767-B1D9-B4D5-87144259271E}"/>
              </a:ext>
            </a:extLst>
          </p:cNvPr>
          <p:cNvPicPr>
            <a:picLocks noChangeAspect="1"/>
          </p:cNvPicPr>
          <p:nvPr/>
        </p:nvPicPr>
        <p:blipFill>
          <a:blip r:embed="rId3"/>
          <a:stretch>
            <a:fillRect/>
          </a:stretch>
        </p:blipFill>
        <p:spPr>
          <a:xfrm>
            <a:off x="5661592" y="1494872"/>
            <a:ext cx="5139731" cy="4347211"/>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2722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40" y="5244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Independent Student: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(3 of 4)</a:t>
            </a:r>
          </a:p>
        </p:txBody>
      </p:sp>
      <p:sp>
        <p:nvSpPr>
          <p:cNvPr id="7" name="TextBox 6">
            <a:extLst>
              <a:ext uri="{FF2B5EF4-FFF2-40B4-BE49-F238E27FC236}">
                <a16:creationId xmlns:a16="http://schemas.microsoft.com/office/drawing/2014/main" id="{DD054BA9-3062-5075-0DEC-F4B124075BEA}"/>
              </a:ext>
            </a:extLst>
          </p:cNvPr>
          <p:cNvSpPr txBox="1"/>
          <p:nvPr/>
        </p:nvSpPr>
        <p:spPr>
          <a:xfrm>
            <a:off x="681798" y="1724959"/>
            <a:ext cx="4401831" cy="37805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third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onboarding page provides information about what the student can expect when completing the FAFSA form. This includes information about consent and approval, a time estimate for completing the form, and that the student can save the form and return later if needed, along with an accompanying video.</a:t>
            </a:r>
          </a:p>
        </p:txBody>
      </p:sp>
      <p:pic>
        <p:nvPicPr>
          <p:cNvPr id="8" name="Picture 7" descr="Screenshot of the third page of the “Understanding the FAFSA Form” section, which reminds the student of what to expect when completing the form. This includes the estimated time of 30 minutes and that the student will be able to save the form and return later if needed. The student is informed that every contributor must provide consent and approval for them to be eligible for federal student aid. With consent and approval, federal tax information will be transferred directly from the Internal Revenue Service into the FAFSA form. An accompanying video is available that’s titled “What does it mean to provide consent and approval on the FAFSA form?” Below that, the student can select a hyperlink to learn about how information collected on the FAFSA form is used. ">
            <a:extLst>
              <a:ext uri="{FF2B5EF4-FFF2-40B4-BE49-F238E27FC236}">
                <a16:creationId xmlns:a16="http://schemas.microsoft.com/office/drawing/2014/main" id="{6696BED4-F81C-F745-1530-F7466D48D04D}"/>
              </a:ext>
            </a:extLst>
          </p:cNvPr>
          <p:cNvPicPr>
            <a:picLocks noChangeAspect="1"/>
          </p:cNvPicPr>
          <p:nvPr/>
        </p:nvPicPr>
        <p:blipFill>
          <a:blip r:embed="rId3"/>
          <a:stretch>
            <a:fillRect/>
          </a:stretch>
        </p:blipFill>
        <p:spPr>
          <a:xfrm>
            <a:off x="5368080" y="1499224"/>
            <a:ext cx="4877888" cy="4362617"/>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0018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39" y="5244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Independent Student: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(4 of 4)</a:t>
            </a:r>
          </a:p>
        </p:txBody>
      </p:sp>
      <p:sp>
        <p:nvSpPr>
          <p:cNvPr id="7" name="TextBox 6">
            <a:extLst>
              <a:ext uri="{FF2B5EF4-FFF2-40B4-BE49-F238E27FC236}">
                <a16:creationId xmlns:a16="http://schemas.microsoft.com/office/drawing/2014/main" id="{CD1A11B5-BF7B-BCE4-AE11-5AD0DF3CC5D8}"/>
              </a:ext>
            </a:extLst>
          </p:cNvPr>
          <p:cNvSpPr txBox="1"/>
          <p:nvPr/>
        </p:nvSpPr>
        <p:spPr>
          <a:xfrm>
            <a:off x="668351" y="1719626"/>
            <a:ext cx="4360850" cy="294946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The last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onboarding page provides information and a video about what to expect once the FAFSA form is completed, submitted, and processed. On this page, the student can select "Start FAFSA Form" to begin.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8" name="Picture 7" descr="Screenshot of the final page of the “Understanding the FAFSA Form” section, which provides an accompanying video and informs the student about what to expect after their form is submitted. This includes that the student’s FAFSA form will be processed in one to three days and that they’ll be able to view their FAFSA Submission Summary, which will include their Student Aid Index, a number used to determine their aid eligibility. They’re also informed that schools will use their SAI to create their financial aid offers. Below that, there is a button to “Start FAFSA Form.”">
            <a:extLst>
              <a:ext uri="{FF2B5EF4-FFF2-40B4-BE49-F238E27FC236}">
                <a16:creationId xmlns:a16="http://schemas.microsoft.com/office/drawing/2014/main" id="{B27B8071-8252-E1AF-E9BB-87BB7215AD98}"/>
              </a:ext>
            </a:extLst>
          </p:cNvPr>
          <p:cNvPicPr>
            <a:picLocks noChangeAspect="1"/>
          </p:cNvPicPr>
          <p:nvPr/>
        </p:nvPicPr>
        <p:blipFill>
          <a:blip r:embed="rId3"/>
          <a:stretch>
            <a:fillRect/>
          </a:stretch>
        </p:blipFill>
        <p:spPr>
          <a:xfrm>
            <a:off x="5555539" y="1494872"/>
            <a:ext cx="4399167" cy="427226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72214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39" y="53123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Student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0196C5B3-7DA5-E4F9-85B7-630F2EC69E5E}"/>
              </a:ext>
            </a:extLst>
          </p:cNvPr>
          <p:cNvSpPr txBox="1"/>
          <p:nvPr/>
        </p:nvSpPr>
        <p:spPr>
          <a:xfrm>
            <a:off x="676751" y="1726614"/>
            <a:ext cx="11350540" cy="87197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the first page within the student section. The student can verify that the personal information is correct. To update any of the personal information, the student must access their account settings on </a:t>
            </a:r>
            <a:r>
              <a:rPr kumimoji="0" lang="en-US" sz="1800" b="0" i="0" u="none" strike="noStrike" kern="1200" cap="none" spc="0" normalizeH="0" baseline="0" noProof="0" err="1">
                <a:ln>
                  <a:noFill/>
                </a:ln>
                <a:solidFill>
                  <a:srgbClr val="191918"/>
                </a:solidFill>
                <a:effectLst/>
                <a:uLnTx/>
                <a:uFillTx/>
                <a:latin typeface="Arial" panose="020B0604020202020204" pitchFamily="34" charset="0"/>
                <a:ea typeface="+mn-ea"/>
                <a:cs typeface="Arial" panose="020B0604020202020204" pitchFamily="34" charset="0"/>
              </a:rPr>
              <a:t>StudentAid.gov</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a:t>
            </a:r>
          </a:p>
        </p:txBody>
      </p:sp>
      <p:pic>
        <p:nvPicPr>
          <p:cNvPr id="7" name="Picture 6" descr="Screenshot of the “Student Identity Information” section of the FAFSA form. Student information, including name, date of birth, Social Security number, email address, and mobile phone number is displayed for the student to verify.">
            <a:extLst>
              <a:ext uri="{FF2B5EF4-FFF2-40B4-BE49-F238E27FC236}">
                <a16:creationId xmlns:a16="http://schemas.microsoft.com/office/drawing/2014/main" id="{7EB31FF1-B70F-5F57-5D34-199359920241}"/>
              </a:ext>
            </a:extLst>
          </p:cNvPr>
          <p:cNvPicPr>
            <a:picLocks noChangeAspect="1"/>
          </p:cNvPicPr>
          <p:nvPr/>
        </p:nvPicPr>
        <p:blipFill>
          <a:blip r:embed="rId3"/>
          <a:stretch>
            <a:fillRect/>
          </a:stretch>
        </p:blipFill>
        <p:spPr>
          <a:xfrm>
            <a:off x="2657899" y="2888834"/>
            <a:ext cx="6876202" cy="344922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0193291"/>
      </p:ext>
    </p:extLst>
  </p:cSld>
  <p:clrMapOvr>
    <a:masterClrMapping/>
  </p:clrMapOvr>
</p:sld>
</file>

<file path=ppt/theme/theme1.xml><?xml version="1.0" encoding="utf-8"?>
<a:theme xmlns:a="http://schemas.openxmlformats.org/drawingml/2006/main" name="1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91B1D084A557448FC56A77ADC0BF88" ma:contentTypeVersion="18" ma:contentTypeDescription="Create a new document." ma:contentTypeScope="" ma:versionID="1d185f02d2e6519f68934e6901e99581">
  <xsd:schema xmlns:xsd="http://www.w3.org/2001/XMLSchema" xmlns:xs="http://www.w3.org/2001/XMLSchema" xmlns:p="http://schemas.microsoft.com/office/2006/metadata/properties" xmlns:ns2="45a2e03d-0201-430e-9c58-e9be37fb9321" xmlns:ns3="66f1e88c-ac94-4ee2-a8c7-ac0b605cfc36" xmlns:ns4="d640ad59-e63e-470f-b2a1-3bef7f55cfe7" targetNamespace="http://schemas.microsoft.com/office/2006/metadata/properties" ma:root="true" ma:fieldsID="2cf396b5333184e55cb1de398ebcd227" ns2:_="" ns3:_="" ns4:_="">
    <xsd:import namespace="45a2e03d-0201-430e-9c58-e9be37fb9321"/>
    <xsd:import namespace="66f1e88c-ac94-4ee2-a8c7-ac0b605cfc36"/>
    <xsd:import namespace="d640ad59-e63e-470f-b2a1-3bef7f55cfe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2e03d-0201-430e-9c58-e9be37fb932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f1e88c-ac94-4ee2-a8c7-ac0b605cfc3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0bfc800-c219-4b63-b7ef-1c72e33d9f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40ad59-e63e-470f-b2a1-3bef7f55cfe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2c8d641-bf8e-421e-9c36-a05bb81e2731}" ma:internalName="TaxCatchAll" ma:showField="CatchAllData" ma:web="d640ad59-e63e-470f-b2a1-3bef7f55cf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6f1e88c-ac94-4ee2-a8c7-ac0b605cfc36">
      <Terms xmlns="http://schemas.microsoft.com/office/infopath/2007/PartnerControls"/>
    </lcf76f155ced4ddcb4097134ff3c332f>
    <TaxCatchAll xmlns="d640ad59-e63e-470f-b2a1-3bef7f55cfe7" xsi:nil="true"/>
  </documentManagement>
</p:properties>
</file>

<file path=customXml/itemProps1.xml><?xml version="1.0" encoding="utf-8"?>
<ds:datastoreItem xmlns:ds="http://schemas.openxmlformats.org/officeDocument/2006/customXml" ds:itemID="{FE5EC7DF-C916-416F-9FDD-F68D4EB8B090}"/>
</file>

<file path=customXml/itemProps2.xml><?xml version="1.0" encoding="utf-8"?>
<ds:datastoreItem xmlns:ds="http://schemas.openxmlformats.org/officeDocument/2006/customXml" ds:itemID="{F9EAD24E-6948-44A5-91CC-488B26353161}"/>
</file>

<file path=customXml/itemProps3.xml><?xml version="1.0" encoding="utf-8"?>
<ds:datastoreItem xmlns:ds="http://schemas.openxmlformats.org/officeDocument/2006/customXml" ds:itemID="{E6EE9F80-738E-4AA9-AB00-DB98B6A54785}"/>
</file>

<file path=docProps/app.xml><?xml version="1.0" encoding="utf-8"?>
<Properties xmlns="http://schemas.openxmlformats.org/officeDocument/2006/extended-properties" xmlns:vt="http://schemas.openxmlformats.org/officeDocument/2006/docPropsVTypes">
  <TotalTime>1</TotalTime>
  <Words>2068</Words>
  <Application>Microsoft Office PowerPoint</Application>
  <PresentationFormat>Widescreen</PresentationFormat>
  <Paragraphs>164</Paragraphs>
  <Slides>42</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Aptos</vt:lpstr>
      <vt:lpstr>Arial</vt:lpstr>
      <vt:lpstr>Calibri</vt:lpstr>
      <vt:lpstr>Cambria</vt:lpstr>
      <vt:lpstr>Oswald</vt:lpstr>
      <vt:lpstr>Roboto</vt:lpstr>
      <vt:lpstr>1_Office Theme</vt:lpstr>
      <vt:lpstr>Independent Student Who Is Single and a Non-Tax Filer </vt:lpstr>
      <vt:lpstr>Independent Student: FAFSA® Form Landing Page</vt:lpstr>
      <vt:lpstr>Independent Student: Log-in</vt:lpstr>
      <vt:lpstr>Independent Student: Roles</vt:lpstr>
      <vt:lpstr>Independent Student: Onboarding (1 of 4)</vt:lpstr>
      <vt:lpstr>Independent Student: Onboarding (2 of 4)</vt:lpstr>
      <vt:lpstr>Independent Student: Onboarding (3 of 4)</vt:lpstr>
      <vt:lpstr>Independent Student: Onboarding (4 of 4)</vt:lpstr>
      <vt:lpstr>Independent Student: Student Identity Information</vt:lpstr>
      <vt:lpstr>Independent Student:  Student Identity Information (Continued)</vt:lpstr>
      <vt:lpstr>Independent Student: State Of Residence</vt:lpstr>
      <vt:lpstr>Independent Student: Provide Consent and Approval</vt:lpstr>
      <vt:lpstr>Independent Student: Provide Consent and Approval (Continued)</vt:lpstr>
      <vt:lpstr>Independent Student: Imports IRS Information</vt:lpstr>
      <vt:lpstr>Independent Student:  Imports IRS Information (Continued)</vt:lpstr>
      <vt:lpstr>Introduction: Independent Student Personal Circumstances</vt:lpstr>
      <vt:lpstr>Independent Student: Marital Status</vt:lpstr>
      <vt:lpstr>Independent Student: College or Career School Plans</vt:lpstr>
      <vt:lpstr>Independent Student: Personal Circumstances</vt:lpstr>
      <vt:lpstr>Independent Student: Homelessness Status</vt:lpstr>
      <vt:lpstr>Student Dependency Status: Independent Student</vt:lpstr>
      <vt:lpstr>Introduction: Independent Student Demographics</vt:lpstr>
      <vt:lpstr>Independent Student: Demographic Information</vt:lpstr>
      <vt:lpstr>Independent Student: Race and Ethnicity</vt:lpstr>
      <vt:lpstr>Independent Student: Citizenship Status </vt:lpstr>
      <vt:lpstr>Independent Student: Parent Education Status</vt:lpstr>
      <vt:lpstr>Independent Student: Parent Killed in Line of Duty</vt:lpstr>
      <vt:lpstr>Independent Student: High School Completion Status</vt:lpstr>
      <vt:lpstr>Independent Student: High School Information</vt:lpstr>
      <vt:lpstr>Independent Student: Confirms High School</vt:lpstr>
      <vt:lpstr>Introduction: Independent Student Financials</vt:lpstr>
      <vt:lpstr>Independent Student: Federal Benefits </vt:lpstr>
      <vt:lpstr>Independent Student: Tax Filing Status</vt:lpstr>
      <vt:lpstr>Independent Student: Number in College </vt:lpstr>
      <vt:lpstr>Introduction: Independent Student Select Colleges</vt:lpstr>
      <vt:lpstr>Independent Student: College Search</vt:lpstr>
      <vt:lpstr>Independent Student: Selected Colleges</vt:lpstr>
      <vt:lpstr>Independent Student: Review Page </vt:lpstr>
      <vt:lpstr>Independent Student: Signature</vt:lpstr>
      <vt:lpstr>Independent Student: Signature (Continued)</vt:lpstr>
      <vt:lpstr>Independent Student: Confirmation Page</vt:lpstr>
      <vt:lpstr>Independent Student: Confirmation Page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MorraLee Keller</dc:creator>
  <cp:lastModifiedBy>MorraLee Keller</cp:lastModifiedBy>
  <cp:revision>1</cp:revision>
  <dcterms:created xsi:type="dcterms:W3CDTF">2025-08-15T13:49:51Z</dcterms:created>
  <dcterms:modified xsi:type="dcterms:W3CDTF">2025-08-15T13:51:12Z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0x0101005B91B1D084A557448FC56A77ADC0BF88</vt:lpwstr>
  </property>
</Properties>
</file>